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25" r:id="rId3"/>
  </p:sldMasterIdLst>
  <p:notesMasterIdLst>
    <p:notesMasterId r:id="rId35"/>
  </p:notesMasterIdLst>
  <p:sldIdLst>
    <p:sldId id="258" r:id="rId4"/>
    <p:sldId id="683" r:id="rId5"/>
    <p:sldId id="685" r:id="rId6"/>
    <p:sldId id="541" r:id="rId7"/>
    <p:sldId id="664" r:id="rId8"/>
    <p:sldId id="659" r:id="rId9"/>
    <p:sldId id="544" r:id="rId10"/>
    <p:sldId id="662" r:id="rId11"/>
    <p:sldId id="655" r:id="rId12"/>
    <p:sldId id="563" r:id="rId13"/>
    <p:sldId id="660" r:id="rId14"/>
    <p:sldId id="661" r:id="rId15"/>
    <p:sldId id="556" r:id="rId16"/>
    <p:sldId id="572" r:id="rId17"/>
    <p:sldId id="692" r:id="rId18"/>
    <p:sldId id="574" r:id="rId19"/>
    <p:sldId id="665" r:id="rId20"/>
    <p:sldId id="667" r:id="rId21"/>
    <p:sldId id="669" r:id="rId22"/>
    <p:sldId id="670" r:id="rId23"/>
    <p:sldId id="676" r:id="rId24"/>
    <p:sldId id="686" r:id="rId25"/>
    <p:sldId id="687" r:id="rId26"/>
    <p:sldId id="684" r:id="rId27"/>
    <p:sldId id="693" r:id="rId28"/>
    <p:sldId id="632" r:id="rId29"/>
    <p:sldId id="689" r:id="rId30"/>
    <p:sldId id="690" r:id="rId31"/>
    <p:sldId id="691" r:id="rId32"/>
    <p:sldId id="374" r:id="rId33"/>
    <p:sldId id="6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F2FCD-A0A2-4699-9153-0081FD209B5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A9E063-7835-432E-B4AB-71CE43CDC870}">
      <dgm:prSet/>
      <dgm:spPr/>
      <dgm:t>
        <a:bodyPr/>
        <a:lstStyle/>
        <a:p>
          <a:r>
            <a:rPr lang="en-US"/>
            <a:t>• Reduce electricity consumption</a:t>
          </a:r>
        </a:p>
      </dgm:t>
    </dgm:pt>
    <dgm:pt modelId="{37F165F7-E7F5-49EB-9D2B-79CF83B6C893}" type="parTrans" cxnId="{0B8F0904-3931-438F-AD7F-B9C67B62CCED}">
      <dgm:prSet/>
      <dgm:spPr/>
      <dgm:t>
        <a:bodyPr/>
        <a:lstStyle/>
        <a:p>
          <a:endParaRPr lang="en-US"/>
        </a:p>
      </dgm:t>
    </dgm:pt>
    <dgm:pt modelId="{1156D604-09CA-418D-8A70-4E358AEFA572}" type="sibTrans" cxnId="{0B8F0904-3931-438F-AD7F-B9C67B62CCED}">
      <dgm:prSet/>
      <dgm:spPr/>
      <dgm:t>
        <a:bodyPr/>
        <a:lstStyle/>
        <a:p>
          <a:endParaRPr lang="en-US"/>
        </a:p>
      </dgm:t>
    </dgm:pt>
    <dgm:pt modelId="{6668F385-B52A-4F1F-9CC4-598B013A3C51}">
      <dgm:prSet/>
      <dgm:spPr/>
      <dgm:t>
        <a:bodyPr/>
        <a:lstStyle/>
        <a:p>
          <a:r>
            <a:rPr lang="en-US"/>
            <a:t>• Reduce emissions from vehicles</a:t>
          </a:r>
        </a:p>
      </dgm:t>
    </dgm:pt>
    <dgm:pt modelId="{38463792-402D-4A15-8409-2A6DD76272C8}" type="parTrans" cxnId="{CCEEA3C7-1E8C-4A62-AA93-BD0A0810FEAE}">
      <dgm:prSet/>
      <dgm:spPr/>
      <dgm:t>
        <a:bodyPr/>
        <a:lstStyle/>
        <a:p>
          <a:endParaRPr lang="en-US"/>
        </a:p>
      </dgm:t>
    </dgm:pt>
    <dgm:pt modelId="{72AC9F30-22AF-4C2B-92F8-C70D494E1FA0}" type="sibTrans" cxnId="{CCEEA3C7-1E8C-4A62-AA93-BD0A0810FEAE}">
      <dgm:prSet/>
      <dgm:spPr/>
      <dgm:t>
        <a:bodyPr/>
        <a:lstStyle/>
        <a:p>
          <a:endParaRPr lang="en-US"/>
        </a:p>
      </dgm:t>
    </dgm:pt>
    <dgm:pt modelId="{CEB7A7CC-CE34-4743-A281-40507E8EBA11}">
      <dgm:prSet/>
      <dgm:spPr/>
      <dgm:t>
        <a:bodyPr/>
        <a:lstStyle/>
        <a:p>
          <a:r>
            <a:rPr lang="en-US"/>
            <a:t>• Reduce greenhouse gas emissions as an industrial by-product</a:t>
          </a:r>
        </a:p>
      </dgm:t>
    </dgm:pt>
    <dgm:pt modelId="{A522BD92-D65E-4EF4-924C-443BD7440102}" type="parTrans" cxnId="{DE66BB65-F0B2-4F8F-92C6-304F7C419AFF}">
      <dgm:prSet/>
      <dgm:spPr/>
      <dgm:t>
        <a:bodyPr/>
        <a:lstStyle/>
        <a:p>
          <a:endParaRPr lang="en-US"/>
        </a:p>
      </dgm:t>
    </dgm:pt>
    <dgm:pt modelId="{749EA5BC-E0DE-4C67-A955-B9C5A074BF92}" type="sibTrans" cxnId="{DE66BB65-F0B2-4F8F-92C6-304F7C419AFF}">
      <dgm:prSet/>
      <dgm:spPr/>
      <dgm:t>
        <a:bodyPr/>
        <a:lstStyle/>
        <a:p>
          <a:endParaRPr lang="en-US"/>
        </a:p>
      </dgm:t>
    </dgm:pt>
    <dgm:pt modelId="{389A95FA-9166-4999-B3F4-ECE110F65164}">
      <dgm:prSet/>
      <dgm:spPr/>
      <dgm:t>
        <a:bodyPr/>
        <a:lstStyle/>
        <a:p>
          <a:r>
            <a:rPr lang="en-US" dirty="0"/>
            <a:t>• Reduce life-cycle carbon footprint </a:t>
          </a:r>
        </a:p>
      </dgm:t>
    </dgm:pt>
    <dgm:pt modelId="{1B523698-8372-4BB8-AB29-9CCBEFDF7CDB}" type="parTrans" cxnId="{07621329-1365-45AA-AC7E-B259590D028D}">
      <dgm:prSet/>
      <dgm:spPr/>
      <dgm:t>
        <a:bodyPr/>
        <a:lstStyle/>
        <a:p>
          <a:endParaRPr lang="en-US"/>
        </a:p>
      </dgm:t>
    </dgm:pt>
    <dgm:pt modelId="{4D5C90CB-905D-4DCC-BC14-3846050747B1}" type="sibTrans" cxnId="{07621329-1365-45AA-AC7E-B259590D028D}">
      <dgm:prSet/>
      <dgm:spPr/>
      <dgm:t>
        <a:bodyPr/>
        <a:lstStyle/>
        <a:p>
          <a:endParaRPr lang="en-US"/>
        </a:p>
      </dgm:t>
    </dgm:pt>
    <dgm:pt modelId="{17AD50A5-31E3-451A-9857-A35633BC6737}" type="pres">
      <dgm:prSet presAssocID="{E10F2FCD-A0A2-4699-9153-0081FD209B54}" presName="root" presStyleCnt="0">
        <dgm:presLayoutVars>
          <dgm:dir/>
          <dgm:resizeHandles val="exact"/>
        </dgm:presLayoutVars>
      </dgm:prSet>
      <dgm:spPr/>
    </dgm:pt>
    <dgm:pt modelId="{CC9226B6-FB3D-4F7C-9834-BD93ACD17491}" type="pres">
      <dgm:prSet presAssocID="{7AA9E063-7835-432E-B4AB-71CE43CDC870}" presName="compNode" presStyleCnt="0"/>
      <dgm:spPr/>
    </dgm:pt>
    <dgm:pt modelId="{0B316537-2F92-4EB2-A3F4-61A0540E0044}" type="pres">
      <dgm:prSet presAssocID="{7AA9E063-7835-432E-B4AB-71CE43CDC870}" presName="bgRect" presStyleLbl="bgShp" presStyleIdx="0" presStyleCnt="4"/>
      <dgm:spPr/>
    </dgm:pt>
    <dgm:pt modelId="{D31F9991-866D-46A4-A2EA-2C8B6F2AD9DD}" type="pres">
      <dgm:prSet presAssocID="{7AA9E063-7835-432E-B4AB-71CE43CDC8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2BFA71E0-04DB-4574-8B1D-634E9AF45CFD}" type="pres">
      <dgm:prSet presAssocID="{7AA9E063-7835-432E-B4AB-71CE43CDC870}" presName="spaceRect" presStyleCnt="0"/>
      <dgm:spPr/>
    </dgm:pt>
    <dgm:pt modelId="{E3026A79-E8A4-4C95-BCA2-EE93C7ED7AD6}" type="pres">
      <dgm:prSet presAssocID="{7AA9E063-7835-432E-B4AB-71CE43CDC870}" presName="parTx" presStyleLbl="revTx" presStyleIdx="0" presStyleCnt="4">
        <dgm:presLayoutVars>
          <dgm:chMax val="0"/>
          <dgm:chPref val="0"/>
        </dgm:presLayoutVars>
      </dgm:prSet>
      <dgm:spPr/>
    </dgm:pt>
    <dgm:pt modelId="{46DE71C5-634F-4E11-81C7-ED16E4B2D013}" type="pres">
      <dgm:prSet presAssocID="{1156D604-09CA-418D-8A70-4E358AEFA572}" presName="sibTrans" presStyleCnt="0"/>
      <dgm:spPr/>
    </dgm:pt>
    <dgm:pt modelId="{34EF4B53-8C2F-4441-BB89-3FDE7C8E1F46}" type="pres">
      <dgm:prSet presAssocID="{6668F385-B52A-4F1F-9CC4-598B013A3C51}" presName="compNode" presStyleCnt="0"/>
      <dgm:spPr/>
    </dgm:pt>
    <dgm:pt modelId="{567D354E-65B7-4F10-AE46-02F8B356A645}" type="pres">
      <dgm:prSet presAssocID="{6668F385-B52A-4F1F-9CC4-598B013A3C51}" presName="bgRect" presStyleLbl="bgShp" presStyleIdx="1" presStyleCnt="4"/>
      <dgm:spPr/>
    </dgm:pt>
    <dgm:pt modelId="{59A72A47-D342-4EC5-B9EA-37E4C207F9AA}" type="pres">
      <dgm:prSet presAssocID="{6668F385-B52A-4F1F-9CC4-598B013A3C5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 Car"/>
        </a:ext>
      </dgm:extLst>
    </dgm:pt>
    <dgm:pt modelId="{12ECC26B-18C3-4564-A9C2-C0DF3E666A33}" type="pres">
      <dgm:prSet presAssocID="{6668F385-B52A-4F1F-9CC4-598B013A3C51}" presName="spaceRect" presStyleCnt="0"/>
      <dgm:spPr/>
    </dgm:pt>
    <dgm:pt modelId="{B3E61E7F-8A1E-4E55-96AA-48BB3A5E5E8A}" type="pres">
      <dgm:prSet presAssocID="{6668F385-B52A-4F1F-9CC4-598B013A3C51}" presName="parTx" presStyleLbl="revTx" presStyleIdx="1" presStyleCnt="4">
        <dgm:presLayoutVars>
          <dgm:chMax val="0"/>
          <dgm:chPref val="0"/>
        </dgm:presLayoutVars>
      </dgm:prSet>
      <dgm:spPr/>
    </dgm:pt>
    <dgm:pt modelId="{78B85749-7103-441C-8AB6-45FE2E11A637}" type="pres">
      <dgm:prSet presAssocID="{72AC9F30-22AF-4C2B-92F8-C70D494E1FA0}" presName="sibTrans" presStyleCnt="0"/>
      <dgm:spPr/>
    </dgm:pt>
    <dgm:pt modelId="{AAD3AABC-648D-4CD9-8B07-D6CAF28C28BE}" type="pres">
      <dgm:prSet presAssocID="{CEB7A7CC-CE34-4743-A281-40507E8EBA11}" presName="compNode" presStyleCnt="0"/>
      <dgm:spPr/>
    </dgm:pt>
    <dgm:pt modelId="{3EEBBEEB-4CDB-4F4C-963C-B7566E67B62D}" type="pres">
      <dgm:prSet presAssocID="{CEB7A7CC-CE34-4743-A281-40507E8EBA11}" presName="bgRect" presStyleLbl="bgShp" presStyleIdx="2" presStyleCnt="4"/>
      <dgm:spPr/>
    </dgm:pt>
    <dgm:pt modelId="{97E4F747-9EA4-460B-8912-E6BDAF53A32B}" type="pres">
      <dgm:prSet presAssocID="{CEB7A7CC-CE34-4743-A281-40507E8EBA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D191DD5D-8E14-49F8-B0D2-9F1F49F5C178}" type="pres">
      <dgm:prSet presAssocID="{CEB7A7CC-CE34-4743-A281-40507E8EBA11}" presName="spaceRect" presStyleCnt="0"/>
      <dgm:spPr/>
    </dgm:pt>
    <dgm:pt modelId="{53DD0762-CCEB-4FD7-BCC2-8E6BC8B37A59}" type="pres">
      <dgm:prSet presAssocID="{CEB7A7CC-CE34-4743-A281-40507E8EBA11}" presName="parTx" presStyleLbl="revTx" presStyleIdx="2" presStyleCnt="4">
        <dgm:presLayoutVars>
          <dgm:chMax val="0"/>
          <dgm:chPref val="0"/>
        </dgm:presLayoutVars>
      </dgm:prSet>
      <dgm:spPr/>
    </dgm:pt>
    <dgm:pt modelId="{43391992-D805-4D4E-90CE-C7F44E376E5D}" type="pres">
      <dgm:prSet presAssocID="{749EA5BC-E0DE-4C67-A955-B9C5A074BF92}" presName="sibTrans" presStyleCnt="0"/>
      <dgm:spPr/>
    </dgm:pt>
    <dgm:pt modelId="{0D26393E-8192-4139-9B8B-91295AFECCCF}" type="pres">
      <dgm:prSet presAssocID="{389A95FA-9166-4999-B3F4-ECE110F65164}" presName="compNode" presStyleCnt="0"/>
      <dgm:spPr/>
    </dgm:pt>
    <dgm:pt modelId="{E435B167-A36D-418F-9079-00B38C46E546}" type="pres">
      <dgm:prSet presAssocID="{389A95FA-9166-4999-B3F4-ECE110F65164}" presName="bgRect" presStyleLbl="bgShp" presStyleIdx="3" presStyleCnt="4"/>
      <dgm:spPr/>
    </dgm:pt>
    <dgm:pt modelId="{46192E73-C3F0-4EFB-9BEE-4A260200A75B}" type="pres">
      <dgm:prSet presAssocID="{389A95FA-9166-4999-B3F4-ECE110F651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D83EFD09-A8BC-476A-9F8E-4E5AFDB140AB}" type="pres">
      <dgm:prSet presAssocID="{389A95FA-9166-4999-B3F4-ECE110F65164}" presName="spaceRect" presStyleCnt="0"/>
      <dgm:spPr/>
    </dgm:pt>
    <dgm:pt modelId="{D753F273-38CA-413D-AD53-7DD9EB6B5036}" type="pres">
      <dgm:prSet presAssocID="{389A95FA-9166-4999-B3F4-ECE110F65164}" presName="parTx" presStyleLbl="revTx" presStyleIdx="3" presStyleCnt="4">
        <dgm:presLayoutVars>
          <dgm:chMax val="0"/>
          <dgm:chPref val="0"/>
        </dgm:presLayoutVars>
      </dgm:prSet>
      <dgm:spPr/>
    </dgm:pt>
  </dgm:ptLst>
  <dgm:cxnLst>
    <dgm:cxn modelId="{9093AF03-786A-4D59-B527-414722623B94}" type="presOf" srcId="{E10F2FCD-A0A2-4699-9153-0081FD209B54}" destId="{17AD50A5-31E3-451A-9857-A35633BC6737}" srcOrd="0" destOrd="0" presId="urn:microsoft.com/office/officeart/2018/2/layout/IconVerticalSolidList"/>
    <dgm:cxn modelId="{0B8F0904-3931-438F-AD7F-B9C67B62CCED}" srcId="{E10F2FCD-A0A2-4699-9153-0081FD209B54}" destId="{7AA9E063-7835-432E-B4AB-71CE43CDC870}" srcOrd="0" destOrd="0" parTransId="{37F165F7-E7F5-49EB-9D2B-79CF83B6C893}" sibTransId="{1156D604-09CA-418D-8A70-4E358AEFA572}"/>
    <dgm:cxn modelId="{467AFF18-19A1-4C18-9CD8-346BE2CCEB78}" type="presOf" srcId="{6668F385-B52A-4F1F-9CC4-598B013A3C51}" destId="{B3E61E7F-8A1E-4E55-96AA-48BB3A5E5E8A}" srcOrd="0" destOrd="0" presId="urn:microsoft.com/office/officeart/2018/2/layout/IconVerticalSolidList"/>
    <dgm:cxn modelId="{07621329-1365-45AA-AC7E-B259590D028D}" srcId="{E10F2FCD-A0A2-4699-9153-0081FD209B54}" destId="{389A95FA-9166-4999-B3F4-ECE110F65164}" srcOrd="3" destOrd="0" parTransId="{1B523698-8372-4BB8-AB29-9CCBEFDF7CDB}" sibTransId="{4D5C90CB-905D-4DCC-BC14-3846050747B1}"/>
    <dgm:cxn modelId="{DE66BB65-F0B2-4F8F-92C6-304F7C419AFF}" srcId="{E10F2FCD-A0A2-4699-9153-0081FD209B54}" destId="{CEB7A7CC-CE34-4743-A281-40507E8EBA11}" srcOrd="2" destOrd="0" parTransId="{A522BD92-D65E-4EF4-924C-443BD7440102}" sibTransId="{749EA5BC-E0DE-4C67-A955-B9C5A074BF92}"/>
    <dgm:cxn modelId="{8FDE4C81-488C-4932-9031-A9EC034768FB}" type="presOf" srcId="{7AA9E063-7835-432E-B4AB-71CE43CDC870}" destId="{E3026A79-E8A4-4C95-BCA2-EE93C7ED7AD6}" srcOrd="0" destOrd="0" presId="urn:microsoft.com/office/officeart/2018/2/layout/IconVerticalSolidList"/>
    <dgm:cxn modelId="{886C87BB-7FA5-4AE0-9F3F-F8B93270CAC1}" type="presOf" srcId="{389A95FA-9166-4999-B3F4-ECE110F65164}" destId="{D753F273-38CA-413D-AD53-7DD9EB6B5036}" srcOrd="0" destOrd="0" presId="urn:microsoft.com/office/officeart/2018/2/layout/IconVerticalSolidList"/>
    <dgm:cxn modelId="{CCEEA3C7-1E8C-4A62-AA93-BD0A0810FEAE}" srcId="{E10F2FCD-A0A2-4699-9153-0081FD209B54}" destId="{6668F385-B52A-4F1F-9CC4-598B013A3C51}" srcOrd="1" destOrd="0" parTransId="{38463792-402D-4A15-8409-2A6DD76272C8}" sibTransId="{72AC9F30-22AF-4C2B-92F8-C70D494E1FA0}"/>
    <dgm:cxn modelId="{63E658EC-42C2-4BBE-944A-0C232C18C4D4}" type="presOf" srcId="{CEB7A7CC-CE34-4743-A281-40507E8EBA11}" destId="{53DD0762-CCEB-4FD7-BCC2-8E6BC8B37A59}" srcOrd="0" destOrd="0" presId="urn:microsoft.com/office/officeart/2018/2/layout/IconVerticalSolidList"/>
    <dgm:cxn modelId="{354D500E-2D9F-4B5B-8AE1-E5593A6D07CD}" type="presParOf" srcId="{17AD50A5-31E3-451A-9857-A35633BC6737}" destId="{CC9226B6-FB3D-4F7C-9834-BD93ACD17491}" srcOrd="0" destOrd="0" presId="urn:microsoft.com/office/officeart/2018/2/layout/IconVerticalSolidList"/>
    <dgm:cxn modelId="{E175BF89-55DB-4A24-833C-7512899E3BF1}" type="presParOf" srcId="{CC9226B6-FB3D-4F7C-9834-BD93ACD17491}" destId="{0B316537-2F92-4EB2-A3F4-61A0540E0044}" srcOrd="0" destOrd="0" presId="urn:microsoft.com/office/officeart/2018/2/layout/IconVerticalSolidList"/>
    <dgm:cxn modelId="{E3CDBD03-DC5C-49A4-ADC7-A1F11A8B54F3}" type="presParOf" srcId="{CC9226B6-FB3D-4F7C-9834-BD93ACD17491}" destId="{D31F9991-866D-46A4-A2EA-2C8B6F2AD9DD}" srcOrd="1" destOrd="0" presId="urn:microsoft.com/office/officeart/2018/2/layout/IconVerticalSolidList"/>
    <dgm:cxn modelId="{1D099879-070C-48AD-9D8D-4B0A32EC3A9A}" type="presParOf" srcId="{CC9226B6-FB3D-4F7C-9834-BD93ACD17491}" destId="{2BFA71E0-04DB-4574-8B1D-634E9AF45CFD}" srcOrd="2" destOrd="0" presId="urn:microsoft.com/office/officeart/2018/2/layout/IconVerticalSolidList"/>
    <dgm:cxn modelId="{1388863F-791D-4966-AC0B-4CBB1A71B550}" type="presParOf" srcId="{CC9226B6-FB3D-4F7C-9834-BD93ACD17491}" destId="{E3026A79-E8A4-4C95-BCA2-EE93C7ED7AD6}" srcOrd="3" destOrd="0" presId="urn:microsoft.com/office/officeart/2018/2/layout/IconVerticalSolidList"/>
    <dgm:cxn modelId="{A4FFEF3E-F917-4FE0-BA54-307894DC5339}" type="presParOf" srcId="{17AD50A5-31E3-451A-9857-A35633BC6737}" destId="{46DE71C5-634F-4E11-81C7-ED16E4B2D013}" srcOrd="1" destOrd="0" presId="urn:microsoft.com/office/officeart/2018/2/layout/IconVerticalSolidList"/>
    <dgm:cxn modelId="{7F9EC5D8-BB2B-4BCE-B1CD-EC9D1A1D8F46}" type="presParOf" srcId="{17AD50A5-31E3-451A-9857-A35633BC6737}" destId="{34EF4B53-8C2F-4441-BB89-3FDE7C8E1F46}" srcOrd="2" destOrd="0" presId="urn:microsoft.com/office/officeart/2018/2/layout/IconVerticalSolidList"/>
    <dgm:cxn modelId="{9D6ACA97-A23E-4B95-A739-BF1BB17A13E5}" type="presParOf" srcId="{34EF4B53-8C2F-4441-BB89-3FDE7C8E1F46}" destId="{567D354E-65B7-4F10-AE46-02F8B356A645}" srcOrd="0" destOrd="0" presId="urn:microsoft.com/office/officeart/2018/2/layout/IconVerticalSolidList"/>
    <dgm:cxn modelId="{24A2A976-03A1-440E-8298-62A0CE48574E}" type="presParOf" srcId="{34EF4B53-8C2F-4441-BB89-3FDE7C8E1F46}" destId="{59A72A47-D342-4EC5-B9EA-37E4C207F9AA}" srcOrd="1" destOrd="0" presId="urn:microsoft.com/office/officeart/2018/2/layout/IconVerticalSolidList"/>
    <dgm:cxn modelId="{87A3E87D-0503-4AC1-AC05-D388AF03F1D6}" type="presParOf" srcId="{34EF4B53-8C2F-4441-BB89-3FDE7C8E1F46}" destId="{12ECC26B-18C3-4564-A9C2-C0DF3E666A33}" srcOrd="2" destOrd="0" presId="urn:microsoft.com/office/officeart/2018/2/layout/IconVerticalSolidList"/>
    <dgm:cxn modelId="{2B2C900E-F075-4254-B93E-01C33A5FB3EE}" type="presParOf" srcId="{34EF4B53-8C2F-4441-BB89-3FDE7C8E1F46}" destId="{B3E61E7F-8A1E-4E55-96AA-48BB3A5E5E8A}" srcOrd="3" destOrd="0" presId="urn:microsoft.com/office/officeart/2018/2/layout/IconVerticalSolidList"/>
    <dgm:cxn modelId="{349C3658-3543-4D9D-9E29-6100406AAEE2}" type="presParOf" srcId="{17AD50A5-31E3-451A-9857-A35633BC6737}" destId="{78B85749-7103-441C-8AB6-45FE2E11A637}" srcOrd="3" destOrd="0" presId="urn:microsoft.com/office/officeart/2018/2/layout/IconVerticalSolidList"/>
    <dgm:cxn modelId="{3E89AEB5-207D-4C1F-80E8-5C035D0F51F6}" type="presParOf" srcId="{17AD50A5-31E3-451A-9857-A35633BC6737}" destId="{AAD3AABC-648D-4CD9-8B07-D6CAF28C28BE}" srcOrd="4" destOrd="0" presId="urn:microsoft.com/office/officeart/2018/2/layout/IconVerticalSolidList"/>
    <dgm:cxn modelId="{F26DC0F1-84AD-4373-8005-4A8C169256B9}" type="presParOf" srcId="{AAD3AABC-648D-4CD9-8B07-D6CAF28C28BE}" destId="{3EEBBEEB-4CDB-4F4C-963C-B7566E67B62D}" srcOrd="0" destOrd="0" presId="urn:microsoft.com/office/officeart/2018/2/layout/IconVerticalSolidList"/>
    <dgm:cxn modelId="{A69D2A47-E477-4E49-B991-96DEC6AF2F35}" type="presParOf" srcId="{AAD3AABC-648D-4CD9-8B07-D6CAF28C28BE}" destId="{97E4F747-9EA4-460B-8912-E6BDAF53A32B}" srcOrd="1" destOrd="0" presId="urn:microsoft.com/office/officeart/2018/2/layout/IconVerticalSolidList"/>
    <dgm:cxn modelId="{658C5FA3-CCAE-463E-A861-5E71E4ED04AB}" type="presParOf" srcId="{AAD3AABC-648D-4CD9-8B07-D6CAF28C28BE}" destId="{D191DD5D-8E14-49F8-B0D2-9F1F49F5C178}" srcOrd="2" destOrd="0" presId="urn:microsoft.com/office/officeart/2018/2/layout/IconVerticalSolidList"/>
    <dgm:cxn modelId="{46126580-EFD1-410A-93E5-4A919D79C86C}" type="presParOf" srcId="{AAD3AABC-648D-4CD9-8B07-D6CAF28C28BE}" destId="{53DD0762-CCEB-4FD7-BCC2-8E6BC8B37A59}" srcOrd="3" destOrd="0" presId="urn:microsoft.com/office/officeart/2018/2/layout/IconVerticalSolidList"/>
    <dgm:cxn modelId="{254DA87E-8A08-4B9D-8EC1-6D159F877A16}" type="presParOf" srcId="{17AD50A5-31E3-451A-9857-A35633BC6737}" destId="{43391992-D805-4D4E-90CE-C7F44E376E5D}" srcOrd="5" destOrd="0" presId="urn:microsoft.com/office/officeart/2018/2/layout/IconVerticalSolidList"/>
    <dgm:cxn modelId="{F9F12CD9-9E67-45CA-BE1E-F169D84B18DD}" type="presParOf" srcId="{17AD50A5-31E3-451A-9857-A35633BC6737}" destId="{0D26393E-8192-4139-9B8B-91295AFECCCF}" srcOrd="6" destOrd="0" presId="urn:microsoft.com/office/officeart/2018/2/layout/IconVerticalSolidList"/>
    <dgm:cxn modelId="{830FCFCF-C207-43CB-99BB-AAAB82BFB477}" type="presParOf" srcId="{0D26393E-8192-4139-9B8B-91295AFECCCF}" destId="{E435B167-A36D-418F-9079-00B38C46E546}" srcOrd="0" destOrd="0" presId="urn:microsoft.com/office/officeart/2018/2/layout/IconVerticalSolidList"/>
    <dgm:cxn modelId="{EC0B7BA2-6793-46AA-B1C7-E385834EA4E6}" type="presParOf" srcId="{0D26393E-8192-4139-9B8B-91295AFECCCF}" destId="{46192E73-C3F0-4EFB-9BEE-4A260200A75B}" srcOrd="1" destOrd="0" presId="urn:microsoft.com/office/officeart/2018/2/layout/IconVerticalSolidList"/>
    <dgm:cxn modelId="{0A0FC80E-61CE-4256-8867-8E4825F58F7D}" type="presParOf" srcId="{0D26393E-8192-4139-9B8B-91295AFECCCF}" destId="{D83EFD09-A8BC-476A-9F8E-4E5AFDB140AB}" srcOrd="2" destOrd="0" presId="urn:microsoft.com/office/officeart/2018/2/layout/IconVerticalSolidList"/>
    <dgm:cxn modelId="{E82A62BE-C243-470B-8E13-1B1C511B8200}" type="presParOf" srcId="{0D26393E-8192-4139-9B8B-91295AFECCCF}" destId="{D753F273-38CA-413D-AD53-7DD9EB6B50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16537-2F92-4EB2-A3F4-61A0540E0044}">
      <dsp:nvSpPr>
        <dsp:cNvPr id="0" name=""/>
        <dsp:cNvSpPr/>
      </dsp:nvSpPr>
      <dsp:spPr>
        <a:xfrm>
          <a:off x="0" y="1743"/>
          <a:ext cx="6692813" cy="883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F9991-866D-46A4-A2EA-2C8B6F2AD9DD}">
      <dsp:nvSpPr>
        <dsp:cNvPr id="0" name=""/>
        <dsp:cNvSpPr/>
      </dsp:nvSpPr>
      <dsp:spPr>
        <a:xfrm>
          <a:off x="267265" y="200535"/>
          <a:ext cx="485936" cy="485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026A79-E8A4-4C95-BCA2-EE93C7ED7AD6}">
      <dsp:nvSpPr>
        <dsp:cNvPr id="0" name=""/>
        <dsp:cNvSpPr/>
      </dsp:nvSpPr>
      <dsp:spPr>
        <a:xfrm>
          <a:off x="1020466" y="1743"/>
          <a:ext cx="5672347" cy="88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06" tIns="93506" rIns="93506" bIns="93506" numCol="1" spcCol="1270" anchor="ctr" anchorCtr="0">
          <a:noAutofit/>
        </a:bodyPr>
        <a:lstStyle/>
        <a:p>
          <a:pPr marL="0" lvl="0" indent="0" algn="l" defTabSz="977900">
            <a:lnSpc>
              <a:spcPct val="90000"/>
            </a:lnSpc>
            <a:spcBef>
              <a:spcPct val="0"/>
            </a:spcBef>
            <a:spcAft>
              <a:spcPct val="35000"/>
            </a:spcAft>
            <a:buNone/>
          </a:pPr>
          <a:r>
            <a:rPr lang="en-US" sz="2200" kern="1200"/>
            <a:t>• Reduce electricity consumption</a:t>
          </a:r>
        </a:p>
      </dsp:txBody>
      <dsp:txXfrm>
        <a:off x="1020466" y="1743"/>
        <a:ext cx="5672347" cy="883520"/>
      </dsp:txXfrm>
    </dsp:sp>
    <dsp:sp modelId="{567D354E-65B7-4F10-AE46-02F8B356A645}">
      <dsp:nvSpPr>
        <dsp:cNvPr id="0" name=""/>
        <dsp:cNvSpPr/>
      </dsp:nvSpPr>
      <dsp:spPr>
        <a:xfrm>
          <a:off x="0" y="1106144"/>
          <a:ext cx="6692813" cy="883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72A47-D342-4EC5-B9EA-37E4C207F9AA}">
      <dsp:nvSpPr>
        <dsp:cNvPr id="0" name=""/>
        <dsp:cNvSpPr/>
      </dsp:nvSpPr>
      <dsp:spPr>
        <a:xfrm>
          <a:off x="267265" y="1304936"/>
          <a:ext cx="485936" cy="485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E61E7F-8A1E-4E55-96AA-48BB3A5E5E8A}">
      <dsp:nvSpPr>
        <dsp:cNvPr id="0" name=""/>
        <dsp:cNvSpPr/>
      </dsp:nvSpPr>
      <dsp:spPr>
        <a:xfrm>
          <a:off x="1020466" y="1106144"/>
          <a:ext cx="5672347" cy="88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06" tIns="93506" rIns="93506" bIns="93506" numCol="1" spcCol="1270" anchor="ctr" anchorCtr="0">
          <a:noAutofit/>
        </a:bodyPr>
        <a:lstStyle/>
        <a:p>
          <a:pPr marL="0" lvl="0" indent="0" algn="l" defTabSz="977900">
            <a:lnSpc>
              <a:spcPct val="90000"/>
            </a:lnSpc>
            <a:spcBef>
              <a:spcPct val="0"/>
            </a:spcBef>
            <a:spcAft>
              <a:spcPct val="35000"/>
            </a:spcAft>
            <a:buNone/>
          </a:pPr>
          <a:r>
            <a:rPr lang="en-US" sz="2200" kern="1200"/>
            <a:t>• Reduce emissions from vehicles</a:t>
          </a:r>
        </a:p>
      </dsp:txBody>
      <dsp:txXfrm>
        <a:off x="1020466" y="1106144"/>
        <a:ext cx="5672347" cy="883520"/>
      </dsp:txXfrm>
    </dsp:sp>
    <dsp:sp modelId="{3EEBBEEB-4CDB-4F4C-963C-B7566E67B62D}">
      <dsp:nvSpPr>
        <dsp:cNvPr id="0" name=""/>
        <dsp:cNvSpPr/>
      </dsp:nvSpPr>
      <dsp:spPr>
        <a:xfrm>
          <a:off x="0" y="2210545"/>
          <a:ext cx="6692813" cy="883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4F747-9EA4-460B-8912-E6BDAF53A32B}">
      <dsp:nvSpPr>
        <dsp:cNvPr id="0" name=""/>
        <dsp:cNvSpPr/>
      </dsp:nvSpPr>
      <dsp:spPr>
        <a:xfrm>
          <a:off x="267265" y="2409337"/>
          <a:ext cx="485936" cy="485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DD0762-CCEB-4FD7-BCC2-8E6BC8B37A59}">
      <dsp:nvSpPr>
        <dsp:cNvPr id="0" name=""/>
        <dsp:cNvSpPr/>
      </dsp:nvSpPr>
      <dsp:spPr>
        <a:xfrm>
          <a:off x="1020466" y="2210545"/>
          <a:ext cx="5672347" cy="88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06" tIns="93506" rIns="93506" bIns="93506" numCol="1" spcCol="1270" anchor="ctr" anchorCtr="0">
          <a:noAutofit/>
        </a:bodyPr>
        <a:lstStyle/>
        <a:p>
          <a:pPr marL="0" lvl="0" indent="0" algn="l" defTabSz="977900">
            <a:lnSpc>
              <a:spcPct val="90000"/>
            </a:lnSpc>
            <a:spcBef>
              <a:spcPct val="0"/>
            </a:spcBef>
            <a:spcAft>
              <a:spcPct val="35000"/>
            </a:spcAft>
            <a:buNone/>
          </a:pPr>
          <a:r>
            <a:rPr lang="en-US" sz="2200" kern="1200"/>
            <a:t>• Reduce greenhouse gas emissions as an industrial by-product</a:t>
          </a:r>
        </a:p>
      </dsp:txBody>
      <dsp:txXfrm>
        <a:off x="1020466" y="2210545"/>
        <a:ext cx="5672347" cy="883520"/>
      </dsp:txXfrm>
    </dsp:sp>
    <dsp:sp modelId="{E435B167-A36D-418F-9079-00B38C46E546}">
      <dsp:nvSpPr>
        <dsp:cNvPr id="0" name=""/>
        <dsp:cNvSpPr/>
      </dsp:nvSpPr>
      <dsp:spPr>
        <a:xfrm>
          <a:off x="0" y="3314946"/>
          <a:ext cx="6692813" cy="883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92E73-C3F0-4EFB-9BEE-4A260200A75B}">
      <dsp:nvSpPr>
        <dsp:cNvPr id="0" name=""/>
        <dsp:cNvSpPr/>
      </dsp:nvSpPr>
      <dsp:spPr>
        <a:xfrm>
          <a:off x="267265" y="3513739"/>
          <a:ext cx="485936" cy="485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53F273-38CA-413D-AD53-7DD9EB6B5036}">
      <dsp:nvSpPr>
        <dsp:cNvPr id="0" name=""/>
        <dsp:cNvSpPr/>
      </dsp:nvSpPr>
      <dsp:spPr>
        <a:xfrm>
          <a:off x="1020466" y="3314946"/>
          <a:ext cx="5672347" cy="88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06" tIns="93506" rIns="93506" bIns="93506" numCol="1" spcCol="1270" anchor="ctr" anchorCtr="0">
          <a:noAutofit/>
        </a:bodyPr>
        <a:lstStyle/>
        <a:p>
          <a:pPr marL="0" lvl="0" indent="0" algn="l" defTabSz="977900">
            <a:lnSpc>
              <a:spcPct val="90000"/>
            </a:lnSpc>
            <a:spcBef>
              <a:spcPct val="0"/>
            </a:spcBef>
            <a:spcAft>
              <a:spcPct val="35000"/>
            </a:spcAft>
            <a:buNone/>
          </a:pPr>
          <a:r>
            <a:rPr lang="en-US" sz="2200" kern="1200" dirty="0"/>
            <a:t>• Reduce life-cycle carbon footprint </a:t>
          </a:r>
        </a:p>
      </dsp:txBody>
      <dsp:txXfrm>
        <a:off x="1020466" y="3314946"/>
        <a:ext cx="5672347" cy="8835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7B699-9AAA-4B03-8939-CB20498DF717}" type="datetimeFigureOut">
              <a:rPr lang="en-CA" smtClean="0"/>
              <a:t>2021-11-30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AB2E4-20A7-409D-AE1B-F050C3AA96BA}" type="slidenum">
              <a:rPr lang="en-CA" smtClean="0"/>
              <a:t>‹#›</a:t>
            </a:fld>
            <a:endParaRPr lang="en-CA"/>
          </a:p>
        </p:txBody>
      </p:sp>
    </p:spTree>
    <p:extLst>
      <p:ext uri="{BB962C8B-B14F-4D97-AF65-F5344CB8AC3E}">
        <p14:creationId xmlns:p14="http://schemas.microsoft.com/office/powerpoint/2010/main" val="323027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89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35612" cy="31146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62303" rtl="0" eaLnBrk="1" fontAlgn="auto" latinLnBrk="0" hangingPunct="1">
              <a:lnSpc>
                <a:spcPct val="100000"/>
              </a:lnSpc>
              <a:spcBef>
                <a:spcPts val="0"/>
              </a:spcBef>
              <a:spcAft>
                <a:spcPts val="0"/>
              </a:spcAft>
              <a:buClrTx/>
              <a:buSzTx/>
              <a:buFontTx/>
              <a:buNone/>
              <a:tabLst/>
              <a:defRPr/>
            </a:pPr>
            <a:fld id="{861CC6E6-CA05-4379-9BE7-F39BB4A9878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303"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83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35612" cy="31146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62303" rtl="0" eaLnBrk="1" fontAlgn="auto" latinLnBrk="0" hangingPunct="1">
              <a:lnSpc>
                <a:spcPct val="100000"/>
              </a:lnSpc>
              <a:spcBef>
                <a:spcPts val="0"/>
              </a:spcBef>
              <a:spcAft>
                <a:spcPts val="0"/>
              </a:spcAft>
              <a:buClrTx/>
              <a:buSzTx/>
              <a:buFontTx/>
              <a:buNone/>
              <a:tabLst/>
              <a:defRPr/>
            </a:pPr>
            <a:fld id="{861CC6E6-CA05-4379-9BE7-F39BB4A9878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303"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35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pPr marL="0" marR="0" lvl="0" indent="0" algn="r" defTabSz="1399852" rtl="0" eaLnBrk="1" fontAlgn="auto" latinLnBrk="0" hangingPunct="1">
              <a:lnSpc>
                <a:spcPct val="100000"/>
              </a:lnSpc>
              <a:spcBef>
                <a:spcPts val="0"/>
              </a:spcBef>
              <a:spcAft>
                <a:spcPts val="0"/>
              </a:spcAft>
              <a:buClrTx/>
              <a:buSzTx/>
              <a:buFontTx/>
              <a:buNone/>
              <a:tabLst/>
              <a:defRPr/>
            </a:pPr>
            <a:fld id="{861CC6E6-CA05-4379-9BE7-F39BB4A98786}" type="slidenum">
              <a:rPr kumimoji="0" lang="en-US" altLang="en-US" sz="19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99852" rtl="0" eaLnBrk="1" fontAlgn="auto" latinLnBrk="0" hangingPunct="1">
                <a:lnSpc>
                  <a:spcPct val="100000"/>
                </a:lnSpc>
                <a:spcBef>
                  <a:spcPts val="0"/>
                </a:spcBef>
                <a:spcAft>
                  <a:spcPts val="0"/>
                </a:spcAft>
                <a:buClrTx/>
                <a:buSzTx/>
                <a:buFontTx/>
                <a:buNone/>
                <a:tabLst/>
                <a:defRPr/>
              </a:pPr>
              <a:t>30</a:t>
            </a:fld>
            <a:endParaRPr kumimoji="0" lang="en-US" alt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3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86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96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6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63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15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Matt Presents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0C176-CA38-4DF3-8308-801651D779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55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35612" cy="31146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62303" rtl="0" eaLnBrk="1" fontAlgn="auto" latinLnBrk="0" hangingPunct="1">
              <a:lnSpc>
                <a:spcPct val="100000"/>
              </a:lnSpc>
              <a:spcBef>
                <a:spcPts val="0"/>
              </a:spcBef>
              <a:spcAft>
                <a:spcPts val="0"/>
              </a:spcAft>
              <a:buClrTx/>
              <a:buSzTx/>
              <a:buFontTx/>
              <a:buNone/>
              <a:tabLst/>
              <a:defRPr/>
            </a:pPr>
            <a:fld id="{861CC6E6-CA05-4379-9BE7-F39BB4A9878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303"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7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35612" cy="31146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62303" rtl="0" eaLnBrk="1" fontAlgn="auto" latinLnBrk="0" hangingPunct="1">
              <a:lnSpc>
                <a:spcPct val="100000"/>
              </a:lnSpc>
              <a:spcBef>
                <a:spcPts val="0"/>
              </a:spcBef>
              <a:spcAft>
                <a:spcPts val="0"/>
              </a:spcAft>
              <a:buClrTx/>
              <a:buSzTx/>
              <a:buFontTx/>
              <a:buNone/>
              <a:tabLst/>
              <a:defRPr/>
            </a:pPr>
            <a:fld id="{861CC6E6-CA05-4379-9BE7-F39BB4A9878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2303"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59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26032695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1190625" y="2979433"/>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90280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45411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85992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A91A-C40E-4101-8B3B-8AA63E4809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4C6F520-ADA0-400A-8C3F-DD7F411223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01DD86-5A10-40F0-AE61-511539FC1EC3}"/>
              </a:ext>
            </a:extLst>
          </p:cNvPr>
          <p:cNvSpPr>
            <a:spLocks noGrp="1"/>
          </p:cNvSpPr>
          <p:nvPr>
            <p:ph type="dt" sz="half" idx="10"/>
          </p:nvPr>
        </p:nvSpPr>
        <p:spPr/>
        <p:txBody>
          <a:bodyPr/>
          <a:lstStyle/>
          <a:p>
            <a:pPr algn="ctr" defTabSz="410751" hangingPunct="0">
              <a:defRPr/>
            </a:pPr>
            <a:fld id="{1B4E9EF7-6EA8-45F5-9B55-A1A8E0E63CD8}" type="datetimeFigureOut">
              <a:rPr lang="en-CA" sz="1687" b="1" kern="0" smtClean="0">
                <a:solidFill>
                  <a:srgbClr val="000000"/>
                </a:solidFill>
                <a:latin typeface="Helvetica Neue"/>
                <a:sym typeface="Helvetica Neue"/>
              </a:rPr>
              <a:pPr algn="ctr" defTabSz="410751" hangingPunct="0">
                <a:defRPr/>
              </a:pPr>
              <a:t>2021-11-30</a:t>
            </a:fld>
            <a:endParaRPr lang="en-CA" sz="1687" b="1" kern="0">
              <a:solidFill>
                <a:srgbClr val="000000"/>
              </a:solidFill>
              <a:latin typeface="Helvetica Neue"/>
              <a:sym typeface="Helvetica Neue"/>
            </a:endParaRPr>
          </a:p>
        </p:txBody>
      </p:sp>
      <p:sp>
        <p:nvSpPr>
          <p:cNvPr id="5" name="Footer Placeholder 4">
            <a:extLst>
              <a:ext uri="{FF2B5EF4-FFF2-40B4-BE49-F238E27FC236}">
                <a16:creationId xmlns:a16="http://schemas.microsoft.com/office/drawing/2014/main" id="{239F09F7-3003-43FC-859B-46870FE36D01}"/>
              </a:ext>
            </a:extLst>
          </p:cNvPr>
          <p:cNvSpPr>
            <a:spLocks noGrp="1"/>
          </p:cNvSpPr>
          <p:nvPr>
            <p:ph type="ftr" sz="quarter" idx="11"/>
          </p:nvPr>
        </p:nvSpPr>
        <p:spPr/>
        <p:txBody>
          <a:bodyPr/>
          <a:lstStyle/>
          <a:p>
            <a:pPr algn="ctr" defTabSz="410751" hangingPunct="0">
              <a:defRPr/>
            </a:pPr>
            <a:endParaRPr lang="en-CA" sz="1687" b="1" kern="0">
              <a:solidFill>
                <a:srgbClr val="000000"/>
              </a:solidFill>
              <a:latin typeface="Helvetica Neue"/>
              <a:sym typeface="Helvetica Neue"/>
            </a:endParaRPr>
          </a:p>
        </p:txBody>
      </p:sp>
      <p:sp>
        <p:nvSpPr>
          <p:cNvPr id="6" name="Slide Number Placeholder 5">
            <a:extLst>
              <a:ext uri="{FF2B5EF4-FFF2-40B4-BE49-F238E27FC236}">
                <a16:creationId xmlns:a16="http://schemas.microsoft.com/office/drawing/2014/main" id="{63B1AEE5-7885-4627-9A27-75D6B7A1F32B}"/>
              </a:ext>
            </a:extLst>
          </p:cNvPr>
          <p:cNvSpPr>
            <a:spLocks noGrp="1"/>
          </p:cNvSpPr>
          <p:nvPr>
            <p:ph type="sldNum" sz="quarter" idx="12"/>
          </p:nvPr>
        </p:nvSpPr>
        <p:spPr/>
        <p:txBody>
          <a:bodyPr/>
          <a:lstStyle/>
          <a:p>
            <a:pPr algn="ctr" defTabSz="410751" hangingPunct="0">
              <a:defRPr/>
            </a:pPr>
            <a:fld id="{C1C9FA7F-6996-4E09-ABC9-CF6E1C63F80E}" type="slidenum">
              <a:rPr lang="en-CA" kern="0" smtClean="0">
                <a:solidFill>
                  <a:srgbClr val="000000"/>
                </a:solidFill>
              </a:rPr>
              <a:pPr algn="ctr" defTabSz="410751" hangingPunct="0">
                <a:defRPr/>
              </a:pPr>
              <a:t>‹#›</a:t>
            </a:fld>
            <a:endParaRPr lang="en-CA" kern="0">
              <a:solidFill>
                <a:srgbClr val="000000"/>
              </a:solidFill>
            </a:endParaRPr>
          </a:p>
        </p:txBody>
      </p:sp>
    </p:spTree>
    <p:extLst>
      <p:ext uri="{BB962C8B-B14F-4D97-AF65-F5344CB8AC3E}">
        <p14:creationId xmlns:p14="http://schemas.microsoft.com/office/powerpoint/2010/main" val="178012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2F0543-06AF-446C-A0EC-CBC0B68FA736}"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250097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2F0543-06AF-446C-A0EC-CBC0B68FA736}"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319209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F0543-06AF-446C-A0EC-CBC0B68FA736}"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215881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2F0543-06AF-446C-A0EC-CBC0B68FA736}"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2548541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2F0543-06AF-446C-A0EC-CBC0B68FA736}" type="datetimeFigureOut">
              <a:rPr lang="en-CA" smtClean="0"/>
              <a:t>2021-11-30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3079444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2F0543-06AF-446C-A0EC-CBC0B68FA736}" type="datetimeFigureOut">
              <a:rPr lang="en-CA" smtClean="0"/>
              <a:t>2021-11-30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33289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488738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F0543-06AF-446C-A0EC-CBC0B68FA736}" type="datetimeFigureOut">
              <a:rPr lang="en-CA" smtClean="0"/>
              <a:t>2021-11-30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345834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F0543-06AF-446C-A0EC-CBC0B68FA736}"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306621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F0543-06AF-446C-A0EC-CBC0B68FA736}" type="datetimeFigureOut">
              <a:rPr lang="en-CA" smtClean="0"/>
              <a:t>2021-11-30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269296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2F0543-06AF-446C-A0EC-CBC0B68FA736}"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1845173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2F0543-06AF-446C-A0EC-CBC0B68FA736}" type="datetimeFigureOut">
              <a:rPr lang="en-CA" smtClean="0"/>
              <a:t>2021-11-30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DF08C2-968D-45C3-AF4D-C552DDC973C0}" type="slidenum">
              <a:rPr lang="en-CA" smtClean="0"/>
              <a:t>‹#›</a:t>
            </a:fld>
            <a:endParaRPr lang="en-CA"/>
          </a:p>
        </p:txBody>
      </p:sp>
    </p:spTree>
    <p:extLst>
      <p:ext uri="{BB962C8B-B14F-4D97-AF65-F5344CB8AC3E}">
        <p14:creationId xmlns:p14="http://schemas.microsoft.com/office/powerpoint/2010/main" val="1551280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11" name="Picture 10">
            <a:extLst>
              <a:ext uri="{FF2B5EF4-FFF2-40B4-BE49-F238E27FC236}">
                <a16:creationId xmlns:a16="http://schemas.microsoft.com/office/drawing/2014/main" id="{9B6B7B83-E978-41F2-8823-BA126A4B501C}"/>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00373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096EC1D4-F7F7-4A5D-95D3-4766AE33B03B}"/>
              </a:ext>
            </a:extLst>
          </p:cNvPr>
          <p:cNvPicPr>
            <a:picLocks noChangeAspect="1"/>
          </p:cNvPicPr>
          <p:nvPr userDrawn="1"/>
        </p:nvPicPr>
        <p:blipFill>
          <a:blip r:embed="rId2"/>
          <a:stretch>
            <a:fillRect/>
          </a:stretch>
        </p:blipFill>
        <p:spPr>
          <a:xfrm>
            <a:off x="10219677" y="5162044"/>
            <a:ext cx="1362724" cy="1349880"/>
          </a:xfrm>
          <a:prstGeom prst="rect">
            <a:avLst/>
          </a:prstGeom>
        </p:spPr>
      </p:pic>
    </p:spTree>
    <p:extLst>
      <p:ext uri="{BB962C8B-B14F-4D97-AF65-F5344CB8AC3E}">
        <p14:creationId xmlns:p14="http://schemas.microsoft.com/office/powerpoint/2010/main" val="3719214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1F780457-7B72-4296-89D4-5BC1B4AC5E86}"/>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849300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73A6C710-954C-4024-BC9F-3DE0F23E9517}"/>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576577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A4BD7AAF-6D62-47D4-9598-DD0F2EABD182}"/>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1316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878884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D2CA9B47-0F6F-4D8F-AD6E-9B727B783BF4}"/>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783818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4" name="Picture 3">
            <a:extLst>
              <a:ext uri="{FF2B5EF4-FFF2-40B4-BE49-F238E27FC236}">
                <a16:creationId xmlns:a16="http://schemas.microsoft.com/office/drawing/2014/main" id="{6CB33DD1-320F-469E-9D8C-75EA8D9A2ED8}"/>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550211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A4469A1C-A10F-4378-A162-5C438CF9FBD7}"/>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811562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A9C65FD0-0028-4AA7-8D5C-05E03C9F936D}"/>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173062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3CD5DEA2-9F58-47CC-8FDC-A0EEC6CAF9F0}"/>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107851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80FEE449-46E5-49F6-9A46-10F826F72CEA}"/>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508776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3E208CDF-2CD4-45D2-A1AF-05431FCE571E}"/>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49586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C2CB22BE-127D-47ED-AB8B-034DA452BD87}"/>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995630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8AF51445-78A3-4F1E-A9A6-FFDF750CFADA}"/>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930314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97091EAC-EF44-43BB-B25C-F8858C610A20}"/>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12764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7" y="446484"/>
            <a:ext cx="5000625" cy="577750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2"/>
            </a:lvl1pPr>
            <a:lvl2pPr marL="0" indent="0" algn="ctr">
              <a:spcBef>
                <a:spcPts val="0"/>
              </a:spcBef>
              <a:buSzTx/>
              <a:buNone/>
              <a:defRPr sz="2602"/>
            </a:lvl2pPr>
            <a:lvl3pPr marL="0" indent="0" algn="ctr">
              <a:spcBef>
                <a:spcPts val="0"/>
              </a:spcBef>
              <a:buSzTx/>
              <a:buNone/>
              <a:defRPr sz="2602"/>
            </a:lvl3pPr>
            <a:lvl4pPr marL="0" indent="0" algn="ctr">
              <a:spcBef>
                <a:spcPts val="0"/>
              </a:spcBef>
              <a:buSzTx/>
              <a:buNone/>
              <a:defRPr sz="2602"/>
            </a:lvl4pPr>
            <a:lvl5pPr marL="0" indent="0" algn="ctr">
              <a:spcBef>
                <a:spcPts val="0"/>
              </a:spcBef>
              <a:buSzTx/>
              <a:buNone/>
              <a:defRPr sz="2602"/>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200997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1E336DB1-24BC-4A82-AD6B-211B125345DB}"/>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119388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677A7932-F717-41C8-B5B7-DB565AF7AD3D}"/>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860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04FFD246-378F-49A5-A719-07E0215CD689}"/>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504613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D9FE07FF-C9A8-4184-BCCA-53043CD542E8}"/>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19060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4" name="Picture 3">
            <a:extLst>
              <a:ext uri="{FF2B5EF4-FFF2-40B4-BE49-F238E27FC236}">
                <a16:creationId xmlns:a16="http://schemas.microsoft.com/office/drawing/2014/main" id="{4DD60B18-258F-41D8-B229-4C90BF0E156C}"/>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488165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4851AA75-B9F8-4EE9-B24A-13E1BAA26202}"/>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277711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CBCC49FB-9927-4ADF-9614-904FCE927EA0}"/>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53930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4970F7C0-1C0E-4FB1-9CCD-5174F5B4110E}"/>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535602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8632C768-58C2-4BE3-9065-631E74619255}"/>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68475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1523135F-55EB-4919-9F8D-357CF6360F5F}"/>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7934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061919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3F995816-7B4F-4D5B-A46B-D1D4A5A5FDB9}"/>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4205440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BB3FEE92-C627-4F09-9DE1-7523308FDD91}"/>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874460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6D0B5DE0-C4A7-4869-88BE-0800C8AD5EB4}"/>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180012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2929CCEB-E74F-45E5-9C21-D40D5DA159D7}"/>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750044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69BA4A6D-89B1-4D2F-B94F-E5839B3AF51D}"/>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78204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2C78FE0C-F967-4EF3-844C-62A72A6BD2E5}"/>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737964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4" name="Picture 3">
            <a:extLst>
              <a:ext uri="{FF2B5EF4-FFF2-40B4-BE49-F238E27FC236}">
                <a16:creationId xmlns:a16="http://schemas.microsoft.com/office/drawing/2014/main" id="{754B52F9-1464-418A-A5A3-068302FFE22A}"/>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3518659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8B0145FA-21FF-43CD-8481-6F237968A404}"/>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16705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FE89D0DE-364B-4F0B-9B42-0C9AEFF5172D}"/>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809320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D8417484-7D97-43B0-B18A-BE52B5A8F1C2}"/>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1769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823997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EAC02967-CA79-4EED-B408-A6E3D5EB42FB}"/>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511428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6AB34495-9D62-4B8B-8321-1ABC7FB755BF}"/>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180436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B98DE242-D76E-4A97-A17E-1E67E82BA773}"/>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1323102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EAA107-A344-468B-8054-F8DB63B3E1C3}"/>
              </a:ext>
            </a:extLst>
          </p:cNvPr>
          <p:cNvSpPr/>
          <p:nvPr userDrawn="1"/>
        </p:nvSpPr>
        <p:spPr>
          <a:xfrm>
            <a:off x="0" y="0"/>
            <a:ext cx="12192000" cy="804672"/>
          </a:xfrm>
          <a:prstGeom prst="rect">
            <a:avLst/>
          </a:prstGeom>
          <a:solidFill>
            <a:srgbClr val="2160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6" name="TextBox 5"/>
          <p:cNvSpPr txBox="1"/>
          <p:nvPr userDrawn="1"/>
        </p:nvSpPr>
        <p:spPr>
          <a:xfrm>
            <a:off x="9186333" y="346077"/>
            <a:ext cx="2381251" cy="276225"/>
          </a:xfrm>
          <a:prstGeom prst="rect">
            <a:avLst/>
          </a:prstGeom>
          <a:noFill/>
        </p:spPr>
        <p:txBody>
          <a:bodyPr>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r"/>
            <a:fld id="{41299088-4095-4A4A-BABC-3FC04765CE9F}" type="slidenum">
              <a:rPr lang="en-US" altLang="en-US" sz="1200" b="1">
                <a:solidFill>
                  <a:srgbClr val="F2F2F2"/>
                </a:solidFill>
              </a:rPr>
              <a:pPr algn="r"/>
              <a:t>‹#›</a:t>
            </a:fld>
            <a:endParaRPr lang="en-US" altLang="en-US" sz="1200" b="1" dirty="0">
              <a:solidFill>
                <a:srgbClr val="F2F2F2"/>
              </a:solidFill>
            </a:endParaRPr>
          </a:p>
        </p:txBody>
      </p:sp>
      <p:sp>
        <p:nvSpPr>
          <p:cNvPr id="8" name="Title 1"/>
          <p:cNvSpPr>
            <a:spLocks noGrp="1"/>
          </p:cNvSpPr>
          <p:nvPr>
            <p:ph type="title"/>
          </p:nvPr>
        </p:nvSpPr>
        <p:spPr>
          <a:xfrm>
            <a:off x="609600" y="219704"/>
            <a:ext cx="9394664" cy="376010"/>
          </a:xfrm>
        </p:spPr>
        <p:txBody>
          <a:bodyPr>
            <a:noAutofit/>
          </a:bodyPr>
          <a:lstStyle>
            <a:lvl1pPr algn="l">
              <a:defRPr sz="3600" b="0" i="0">
                <a:solidFill>
                  <a:schemeClr val="bg1"/>
                </a:solidFill>
                <a:latin typeface="Verdana"/>
                <a:cs typeface="Verdana"/>
              </a:defRPr>
            </a:lvl1pPr>
          </a:lstStyle>
          <a:p>
            <a:r>
              <a:rPr lang="en-US" dirty="0"/>
              <a:t>Click to edit Master title style</a:t>
            </a:r>
          </a:p>
        </p:txBody>
      </p:sp>
      <p:sp>
        <p:nvSpPr>
          <p:cNvPr id="12" name="Text Placeholder 4"/>
          <p:cNvSpPr>
            <a:spLocks noGrp="1"/>
          </p:cNvSpPr>
          <p:nvPr>
            <p:ph type="body" sz="quarter" idx="11"/>
          </p:nvPr>
        </p:nvSpPr>
        <p:spPr>
          <a:xfrm>
            <a:off x="609600" y="1683659"/>
            <a:ext cx="10972800" cy="3811867"/>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2800" b="0" i="0">
                <a:solidFill>
                  <a:srgbClr val="2F83CD"/>
                </a:solidFill>
                <a:latin typeface="Verdana"/>
                <a:cs typeface="Verdana"/>
              </a:defRPr>
            </a:lvl1pPr>
            <a:lvl2pPr>
              <a:defRPr sz="2600">
                <a:solidFill>
                  <a:srgbClr val="2F83CD"/>
                </a:solidFill>
                <a:latin typeface="Verdana"/>
                <a:cs typeface="Verdana"/>
              </a:defRPr>
            </a:lvl2pPr>
            <a:lvl3pPr>
              <a:defRPr baseline="0">
                <a:solidFill>
                  <a:srgbClr val="2F83CD"/>
                </a:solidFill>
                <a:latin typeface="Verdana"/>
                <a:cs typeface="Verdana"/>
              </a:defRPr>
            </a:lvl3pPr>
            <a:lvl4pPr>
              <a:defRPr baseline="0">
                <a:solidFill>
                  <a:srgbClr val="2F83CD"/>
                </a:solidFill>
                <a:latin typeface="Verdana"/>
                <a:cs typeface="Verdana"/>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
          </p:nvPr>
        </p:nvSpPr>
        <p:spPr>
          <a:xfrm>
            <a:off x="609600" y="1097281"/>
            <a:ext cx="10972800" cy="399780"/>
          </a:xfrm>
        </p:spPr>
        <p:txBody>
          <a:bodyPr>
            <a:noAutofit/>
          </a:bodyPr>
          <a:lstStyle>
            <a:lvl1pPr>
              <a:buNone/>
              <a:defRPr sz="2800" b="1" i="0">
                <a:solidFill>
                  <a:srgbClr val="216095"/>
                </a:solidFill>
                <a:latin typeface="Verdana"/>
                <a:cs typeface="Verdana"/>
              </a:defRPr>
            </a:lvl1pPr>
            <a:lvl2pPr algn="l">
              <a:buFont typeface="Arial"/>
              <a:buChar char="•"/>
              <a:defRPr sz="2600" b="0" i="0">
                <a:solidFill>
                  <a:schemeClr val="bg1">
                    <a:lumMod val="95000"/>
                  </a:schemeClr>
                </a:solidFill>
                <a:latin typeface="Arial"/>
                <a:cs typeface="Arial"/>
              </a:defRPr>
            </a:lvl2pPr>
            <a:lvl3pPr>
              <a:defRPr sz="2200" b="0" i="0">
                <a:solidFill>
                  <a:schemeClr val="bg1">
                    <a:lumMod val="95000"/>
                  </a:schemeClr>
                </a:solidFill>
                <a:latin typeface="Arial"/>
                <a:cs typeface="Arial"/>
              </a:defRPr>
            </a:lvl3pPr>
            <a:lvl4pPr marL="1714500" indent="-342900">
              <a:buFont typeface="Arial"/>
              <a:buChar char="•"/>
              <a:defRPr sz="1800" b="0" i="0">
                <a:solidFill>
                  <a:schemeClr val="bg1">
                    <a:lumMod val="95000"/>
                  </a:schemeClr>
                </a:solidFill>
                <a:latin typeface="Arial"/>
                <a:cs typeface="Arial"/>
              </a:defRPr>
            </a:lvl4pPr>
            <a:lvl5pPr>
              <a:defRPr sz="1600" b="0" i="0">
                <a:solidFill>
                  <a:schemeClr val="bg1">
                    <a:lumMod val="95000"/>
                  </a:schemeClr>
                </a:solidFill>
                <a:latin typeface="Arial"/>
                <a:cs typeface="Arial"/>
              </a:defRPr>
            </a:lvl5pPr>
          </a:lstStyle>
          <a:p>
            <a:pPr lvl="0"/>
            <a:r>
              <a:rPr lang="en-US" dirty="0"/>
              <a:t>Click to edit Master text styles</a:t>
            </a:r>
          </a:p>
        </p:txBody>
      </p:sp>
      <p:pic>
        <p:nvPicPr>
          <p:cNvPr id="3" name="Picture 2">
            <a:extLst>
              <a:ext uri="{FF2B5EF4-FFF2-40B4-BE49-F238E27FC236}">
                <a16:creationId xmlns:a16="http://schemas.microsoft.com/office/drawing/2014/main" id="{588BDA5E-8A3F-43CE-BE38-D2C3BF3D87CE}"/>
              </a:ext>
            </a:extLst>
          </p:cNvPr>
          <p:cNvPicPr>
            <a:picLocks noChangeAspect="1"/>
          </p:cNvPicPr>
          <p:nvPr userDrawn="1"/>
        </p:nvPicPr>
        <p:blipFill>
          <a:blip r:embed="rId2"/>
          <a:stretch>
            <a:fillRect/>
          </a:stretch>
        </p:blipFill>
        <p:spPr>
          <a:xfrm>
            <a:off x="10330234" y="5174343"/>
            <a:ext cx="1362724" cy="1349880"/>
          </a:xfrm>
          <a:prstGeom prst="rect">
            <a:avLst/>
          </a:prstGeom>
        </p:spPr>
      </p:pic>
    </p:spTree>
    <p:extLst>
      <p:ext uri="{BB962C8B-B14F-4D97-AF65-F5344CB8AC3E}">
        <p14:creationId xmlns:p14="http://schemas.microsoft.com/office/powerpoint/2010/main" val="2622167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E807-52B5-4752-9691-98EB88743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640404-FDEA-47D3-A08A-D8EECF9D2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CC85564-5BD2-4197-AB0E-F6556008F076}"/>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2A014A5E-F4D4-4A64-9280-01CBA38D4B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3DD6C43-E9B9-4C2A-BCCE-C15787EEFF7D}"/>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4061152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A91A-C40E-4101-8B3B-8AA63E4809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4C6F520-ADA0-400A-8C3F-DD7F411223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01DD86-5A10-40F0-AE61-511539FC1EC3}"/>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239F09F7-3003-43FC-859B-46870FE36D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1AEE5-7885-4627-9A27-75D6B7A1F32B}"/>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2107341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62A1-C52D-4003-9D57-3D2F09082E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5F328D9-1CFC-4957-BAB0-8D46D4A4F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28A05E-1DC5-45C0-A747-CC09C806CA4D}"/>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178F0235-3362-478D-8052-F1CA1AF595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9AABA4-9AD9-46D2-9BBD-3FE88FB22D47}"/>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2442188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99C7-2351-454B-9646-CD2A75742A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20F793-D9BB-48F3-BBC3-4D68D2A5B4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4C3554-77EC-4625-9FB2-1CAE8BE8C8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4F17BF4-71ED-4D70-9027-BBB1E3251E86}"/>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6" name="Footer Placeholder 5">
            <a:extLst>
              <a:ext uri="{FF2B5EF4-FFF2-40B4-BE49-F238E27FC236}">
                <a16:creationId xmlns:a16="http://schemas.microsoft.com/office/drawing/2014/main" id="{581829D4-7FE9-45CE-88E6-61E0E3FEC3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D2AB76-51D5-4BD8-90BD-093E46EF6721}"/>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578845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320B-BABE-4A6E-A06D-AD5FA881B92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066574-48EA-4768-B729-7703D2095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0B7ACB-6575-483F-8135-3C60CFD6E4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77C49B8-B0F7-4F79-8DAA-C4FE2DE41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FC1B10-D1A1-464D-99D8-90F43C2D1F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FC90BAF-85A6-448B-85BF-1CB7461620C9}"/>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8" name="Footer Placeholder 7">
            <a:extLst>
              <a:ext uri="{FF2B5EF4-FFF2-40B4-BE49-F238E27FC236}">
                <a16:creationId xmlns:a16="http://schemas.microsoft.com/office/drawing/2014/main" id="{0410E020-0A02-4A8B-B3D8-C11A8E09A19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C51B985-FAE0-48CF-AFE1-7426EE3D84E9}"/>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41432355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4C03-6818-4624-A5D1-289415CC1B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4202990-DC48-4178-A5C2-2F860786A5BE}"/>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4" name="Footer Placeholder 3">
            <a:extLst>
              <a:ext uri="{FF2B5EF4-FFF2-40B4-BE49-F238E27FC236}">
                <a16:creationId xmlns:a16="http://schemas.microsoft.com/office/drawing/2014/main" id="{3B25E787-1135-4AB0-BD6F-40B7F8B258F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27152E7-790E-40D1-BDBA-4B3BCB4F9E5D}"/>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231967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7"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105" indent="-241105">
              <a:spcBef>
                <a:spcPts val="2250"/>
              </a:spcBef>
              <a:defRPr sz="1969"/>
            </a:lvl1pPr>
            <a:lvl2pPr marL="482211" indent="-241105">
              <a:spcBef>
                <a:spcPts val="2250"/>
              </a:spcBef>
              <a:defRPr sz="1969"/>
            </a:lvl2pPr>
            <a:lvl3pPr marL="723316" indent="-241105">
              <a:spcBef>
                <a:spcPts val="2250"/>
              </a:spcBef>
              <a:defRPr sz="1969"/>
            </a:lvl3pPr>
            <a:lvl4pPr marL="964420" indent="-241105">
              <a:spcBef>
                <a:spcPts val="2250"/>
              </a:spcBef>
              <a:defRPr sz="1969"/>
            </a:lvl4pPr>
            <a:lvl5pPr marL="1205525" indent="-241105">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66029" y="6536532"/>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479555679"/>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7726B-5C6F-4688-82E4-DE4D851069BA}"/>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3" name="Footer Placeholder 2">
            <a:extLst>
              <a:ext uri="{FF2B5EF4-FFF2-40B4-BE49-F238E27FC236}">
                <a16:creationId xmlns:a16="http://schemas.microsoft.com/office/drawing/2014/main" id="{0651F97C-B9A0-4CBD-BF7A-576B5D27377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9046EF3-B83F-41FA-8971-A3CAC2054BCB}"/>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1818137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881D-F6E4-493C-B3D6-3F34DEE46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7EB8EDF-1782-4998-AF07-9E718B519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70E8104-80ED-47C7-9BBE-C5DA10F68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C81397-D1A9-471A-A16C-D70837046A90}"/>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6" name="Footer Placeholder 5">
            <a:extLst>
              <a:ext uri="{FF2B5EF4-FFF2-40B4-BE49-F238E27FC236}">
                <a16:creationId xmlns:a16="http://schemas.microsoft.com/office/drawing/2014/main" id="{EAD016CC-E327-418A-AA66-5089226D37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32176E-C28B-47A6-8DB7-909E501FB818}"/>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1696592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79EB-A91A-4FD0-98A3-DAD387B614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54B97DB-81FA-4826-8D3C-9CF0D1C7C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F55E45E-C208-4602-87C1-6CC85564F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3693DA-8119-42E8-B5B1-000FF43F35D7}"/>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6" name="Footer Placeholder 5">
            <a:extLst>
              <a:ext uri="{FF2B5EF4-FFF2-40B4-BE49-F238E27FC236}">
                <a16:creationId xmlns:a16="http://schemas.microsoft.com/office/drawing/2014/main" id="{0157E3BE-64A4-45A1-8751-72037D3727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55DDA8-50A9-45BA-994C-AB44011F9EDE}"/>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3195726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6C04-BEDF-49D5-8E16-94C051732DF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5BC5A3D-5BEA-465A-B01E-D0C92CF1C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4DF284-B07A-430C-9DAC-69DDBA491F0F}"/>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55151F59-5A5E-4B3C-B304-5BDE88AB90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7FC06D-928B-461D-B841-8C077C8A0DE6}"/>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268071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8051E-23FA-48DB-B495-A5F2722837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95692AC-9451-437D-9C25-DFCA83BD06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9F0DC3-F2D7-49ED-B921-34286F663AE4}"/>
              </a:ext>
            </a:extLst>
          </p:cNvPr>
          <p:cNvSpPr>
            <a:spLocks noGrp="1"/>
          </p:cNvSpPr>
          <p:nvPr>
            <p:ph type="dt" sz="half" idx="10"/>
          </p:nvPr>
        </p:nvSpPr>
        <p:spPr/>
        <p:txBody>
          <a:body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FD665237-76D9-4ABE-88D0-1583EDF058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329D1B-4E07-4A58-BF59-96B341D3FB77}"/>
              </a:ext>
            </a:extLst>
          </p:cNvPr>
          <p:cNvSpPr>
            <a:spLocks noGrp="1"/>
          </p:cNvSpPr>
          <p:nvPr>
            <p:ph type="sldNum" sz="quarter" idx="12"/>
          </p:nvPr>
        </p:nvSpPr>
        <p:spPr/>
        <p:txBody>
          <a:bodyPr/>
          <a:lstStyle/>
          <a:p>
            <a:fld id="{C1C9FA7F-6996-4E09-ABC9-CF6E1C63F80E}" type="slidenum">
              <a:rPr lang="en-CA" smtClean="0"/>
              <a:t>‹#›</a:t>
            </a:fld>
            <a:endParaRPr lang="en-CA"/>
          </a:p>
        </p:txBody>
      </p:sp>
    </p:spTree>
    <p:extLst>
      <p:ext uri="{BB962C8B-B14F-4D97-AF65-F5344CB8AC3E}">
        <p14:creationId xmlns:p14="http://schemas.microsoft.com/office/powerpoint/2010/main" val="130448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2"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60896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98407" y="3580805"/>
            <a:ext cx="5000625" cy="2652117"/>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298407" y="625078"/>
            <a:ext cx="5000625" cy="2652117"/>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66619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theme" Target="../theme/theme2.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3.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2"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2"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66029" y="6536532"/>
            <a:ext cx="282129" cy="275717"/>
          </a:xfrm>
          <a:prstGeom prst="rect">
            <a:avLst/>
          </a:prstGeom>
          <a:ln w="12700">
            <a:miter lim="400000"/>
          </a:ln>
        </p:spPr>
        <p:txBody>
          <a:bodyPr wrap="none" lIns="50800" tIns="50800" rIns="50800" bIns="50800">
            <a:spAutoFit/>
          </a:bodyPr>
          <a:lstStyle>
            <a:lvl1pPr>
              <a:defRPr sz="1125" b="0">
                <a:latin typeface="Helvetica Neue Light"/>
                <a:ea typeface="Helvetica Neue Light"/>
                <a:cs typeface="Helvetica Neue Light"/>
                <a:sym typeface="Helvetica Neue Light"/>
              </a:defRPr>
            </a:lvl1pPr>
          </a:lstStyle>
          <a:p>
            <a:fld id="{86CB4B4D-7CA3-9044-876B-883B54F8677D}" type="slidenum">
              <a:t>‹#›</a:t>
            </a:fld>
            <a:endParaRPr/>
          </a:p>
        </p:txBody>
      </p:sp>
      <p:pic>
        <p:nvPicPr>
          <p:cNvPr id="5" name="AIMLogoWhite-02 (1).png">
            <a:extLst>
              <a:ext uri="{FF2B5EF4-FFF2-40B4-BE49-F238E27FC236}">
                <a16:creationId xmlns:a16="http://schemas.microsoft.com/office/drawing/2014/main" id="{598B5D4F-FE0B-45AB-9803-260C9A7705A2}"/>
              </a:ext>
            </a:extLst>
          </p:cNvPr>
          <p:cNvPicPr>
            <a:picLocks noChangeAspect="1"/>
          </p:cNvPicPr>
          <p:nvPr userDrawn="1"/>
        </p:nvPicPr>
        <p:blipFill>
          <a:blip r:embed="rId15">
            <a:alphaModFix amt="57330"/>
          </a:blip>
          <a:srcRect t="1" r="99458" b="99654"/>
          <a:stretch>
            <a:fillRect/>
          </a:stretch>
        </p:blipFill>
        <p:spPr>
          <a:xfrm>
            <a:off x="1704923" y="1893872"/>
            <a:ext cx="30139" cy="139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
                </a:lnTo>
                <a:lnTo>
                  <a:pt x="2" y="21600"/>
                </a:lnTo>
                <a:lnTo>
                  <a:pt x="21600" y="0"/>
                </a:lnTo>
                <a:close/>
              </a:path>
            </a:pathLst>
          </a:custGeom>
          <a:ln w="12700">
            <a:miter lim="400000"/>
          </a:ln>
        </p:spPr>
      </p:pic>
      <p:sp>
        <p:nvSpPr>
          <p:cNvPr id="6" name="Rectangle">
            <a:extLst>
              <a:ext uri="{FF2B5EF4-FFF2-40B4-BE49-F238E27FC236}">
                <a16:creationId xmlns:a16="http://schemas.microsoft.com/office/drawing/2014/main" id="{1728DF58-BDED-457A-B5C3-92743980C025}"/>
              </a:ext>
            </a:extLst>
          </p:cNvPr>
          <p:cNvSpPr/>
          <p:nvPr userDrawn="1"/>
        </p:nvSpPr>
        <p:spPr>
          <a:xfrm>
            <a:off x="1" y="5289271"/>
            <a:ext cx="9995532" cy="1568732"/>
          </a:xfrm>
          <a:prstGeom prst="rect">
            <a:avLst/>
          </a:prstGeom>
          <a:blipFill>
            <a:blip r:embed="rId16">
              <a:alphaModFix amt="76610"/>
            </a:blip>
          </a:blipFill>
          <a:ln w="12700">
            <a:miter lim="400000"/>
          </a:ln>
        </p:spPr>
        <p:txBody>
          <a:bodyPr lIns="35718" tIns="35718" rIns="35718" bIns="3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defRPr sz="2200" b="0">
                <a:solidFill>
                  <a:srgbClr val="FFFFFF"/>
                </a:solidFill>
                <a:latin typeface="+mn-lt"/>
                <a:ea typeface="+mn-ea"/>
                <a:cs typeface="+mn-cs"/>
                <a:sym typeface="Helvetica Neue Medium"/>
              </a:defRPr>
            </a:pPr>
            <a:endParaRPr sz="1547"/>
          </a:p>
        </p:txBody>
      </p:sp>
      <p:sp>
        <p:nvSpPr>
          <p:cNvPr id="7" name="Rectangle">
            <a:extLst>
              <a:ext uri="{FF2B5EF4-FFF2-40B4-BE49-F238E27FC236}">
                <a16:creationId xmlns:a16="http://schemas.microsoft.com/office/drawing/2014/main" id="{C65A60B5-7A5A-41DF-987F-DC9E48F78F94}"/>
              </a:ext>
            </a:extLst>
          </p:cNvPr>
          <p:cNvSpPr/>
          <p:nvPr userDrawn="1"/>
        </p:nvSpPr>
        <p:spPr>
          <a:xfrm>
            <a:off x="9995534" y="5289271"/>
            <a:ext cx="2196467" cy="1568732"/>
          </a:xfrm>
          <a:prstGeom prst="rect">
            <a:avLst/>
          </a:prstGeom>
          <a:blipFill>
            <a:blip r:embed="rId16">
              <a:alphaModFix amt="38790"/>
            </a:blip>
          </a:blipFill>
          <a:ln w="12700">
            <a:miter lim="400000"/>
          </a:ln>
        </p:spPr>
        <p:txBody>
          <a:bodyPr lIns="35718" tIns="35718" rIns="35718" bIns="3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defRPr sz="2200" b="0">
                <a:solidFill>
                  <a:srgbClr val="FFFFFF"/>
                </a:solidFill>
                <a:latin typeface="+mn-lt"/>
                <a:ea typeface="+mn-ea"/>
                <a:cs typeface="+mn-cs"/>
                <a:sym typeface="Helvetica Neue Medium"/>
              </a:defRPr>
            </a:pPr>
            <a:endParaRPr sz="1547"/>
          </a:p>
        </p:txBody>
      </p:sp>
      <p:sp>
        <p:nvSpPr>
          <p:cNvPr id="8" name="Atlantic Infrastructure…">
            <a:extLst>
              <a:ext uri="{FF2B5EF4-FFF2-40B4-BE49-F238E27FC236}">
                <a16:creationId xmlns:a16="http://schemas.microsoft.com/office/drawing/2014/main" id="{D948C033-5D54-4C2A-8D2A-3373D0FC42BA}"/>
              </a:ext>
            </a:extLst>
          </p:cNvPr>
          <p:cNvSpPr txBox="1"/>
          <p:nvPr userDrawn="1"/>
        </p:nvSpPr>
        <p:spPr>
          <a:xfrm>
            <a:off x="1944396" y="5903808"/>
            <a:ext cx="5069769" cy="463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35718" tIns="35718" rIns="35718" bIns="3571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just">
              <a:lnSpc>
                <a:spcPct val="70000"/>
              </a:lnSpc>
              <a:defRPr sz="3600">
                <a:solidFill>
                  <a:srgbClr val="FFFFFF"/>
                </a:solidFill>
                <a:latin typeface="Shree Devanagari 714"/>
                <a:ea typeface="Shree Devanagari 714"/>
                <a:cs typeface="Shree Devanagari 714"/>
                <a:sym typeface="Shree Devanagari 714"/>
              </a:defRPr>
            </a:pPr>
            <a:r>
              <a:rPr sz="1758" dirty="0"/>
              <a:t>Atlantic Infrastructure</a:t>
            </a:r>
          </a:p>
          <a:p>
            <a:pPr algn="just">
              <a:lnSpc>
                <a:spcPct val="70000"/>
              </a:lnSpc>
              <a:defRPr sz="3600">
                <a:solidFill>
                  <a:srgbClr val="FFFFFF"/>
                </a:solidFill>
                <a:latin typeface="Shree Devanagari 714"/>
                <a:ea typeface="Shree Devanagari 714"/>
                <a:cs typeface="Shree Devanagari 714"/>
                <a:sym typeface="Shree Devanagari 714"/>
              </a:defRPr>
            </a:pPr>
            <a:r>
              <a:rPr sz="1758" dirty="0"/>
              <a:t>Management Network</a:t>
            </a:r>
          </a:p>
        </p:txBody>
      </p:sp>
      <p:pic>
        <p:nvPicPr>
          <p:cNvPr id="9" name="AIMLogoWhite-02 (6).png">
            <a:extLst>
              <a:ext uri="{FF2B5EF4-FFF2-40B4-BE49-F238E27FC236}">
                <a16:creationId xmlns:a16="http://schemas.microsoft.com/office/drawing/2014/main" id="{EDF2B80A-9266-4F69-BB24-3B8012F5AF22}"/>
              </a:ext>
            </a:extLst>
          </p:cNvPr>
          <p:cNvPicPr>
            <a:picLocks noChangeAspect="1"/>
          </p:cNvPicPr>
          <p:nvPr userDrawn="1"/>
        </p:nvPicPr>
        <p:blipFill>
          <a:blip r:embed="rId17"/>
          <a:stretch>
            <a:fillRect/>
          </a:stretch>
        </p:blipFill>
        <p:spPr>
          <a:xfrm>
            <a:off x="221116" y="5382009"/>
            <a:ext cx="1483807" cy="1360289"/>
          </a:xfrm>
          <a:prstGeom prst="rect">
            <a:avLst/>
          </a:prstGeom>
          <a:ln w="12700">
            <a:miter lim="400000"/>
          </a:ln>
        </p:spPr>
      </p:pic>
      <p:sp>
        <p:nvSpPr>
          <p:cNvPr id="10" name="Rectangle">
            <a:extLst>
              <a:ext uri="{FF2B5EF4-FFF2-40B4-BE49-F238E27FC236}">
                <a16:creationId xmlns:a16="http://schemas.microsoft.com/office/drawing/2014/main" id="{CF8DC51A-6E12-F149-A908-3899E518DE5D}"/>
              </a:ext>
            </a:extLst>
          </p:cNvPr>
          <p:cNvSpPr/>
          <p:nvPr userDrawn="1"/>
        </p:nvSpPr>
        <p:spPr>
          <a:xfrm>
            <a:off x="0" y="1"/>
            <a:ext cx="12192000" cy="309958"/>
          </a:xfrm>
          <a:prstGeom prst="rect">
            <a:avLst/>
          </a:prstGeom>
          <a:blipFill>
            <a:blip r:embed="rId16">
              <a:alphaModFix amt="76610"/>
            </a:blip>
          </a:blipFill>
          <a:ln w="12700">
            <a:miter lim="400000"/>
          </a:ln>
        </p:spPr>
        <p:txBody>
          <a:bodyPr lIns="35718" tIns="35718" rIns="35718" bIns="3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defRPr sz="2200" b="0">
                <a:solidFill>
                  <a:srgbClr val="FFFFFF"/>
                </a:solidFill>
                <a:latin typeface="+mn-lt"/>
                <a:ea typeface="+mn-ea"/>
                <a:cs typeface="+mn-cs"/>
                <a:sym typeface="Helvetica Neue Medium"/>
              </a:defRPr>
            </a:pPr>
            <a:endParaRPr sz="1547"/>
          </a:p>
        </p:txBody>
      </p:sp>
      <p:cxnSp>
        <p:nvCxnSpPr>
          <p:cNvPr id="11" name="Straight Connector 10">
            <a:extLst>
              <a:ext uri="{FF2B5EF4-FFF2-40B4-BE49-F238E27FC236}">
                <a16:creationId xmlns:a16="http://schemas.microsoft.com/office/drawing/2014/main" id="{557F2347-9487-864A-A276-70F3FD7F2259}"/>
              </a:ext>
            </a:extLst>
          </p:cNvPr>
          <p:cNvCxnSpPr/>
          <p:nvPr userDrawn="1"/>
        </p:nvCxnSpPr>
        <p:spPr>
          <a:xfrm>
            <a:off x="0" y="390354"/>
            <a:ext cx="12192000" cy="0"/>
          </a:xfrm>
          <a:prstGeom prst="line">
            <a:avLst/>
          </a:prstGeom>
          <a:noFill/>
          <a:ln w="25400" cap="flat">
            <a:solidFill>
              <a:srgbClr val="73A8C2"/>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14271F23-8DB2-5844-A5CD-4CA98843C33B}"/>
              </a:ext>
            </a:extLst>
          </p:cNvPr>
          <p:cNvCxnSpPr/>
          <p:nvPr userDrawn="1"/>
        </p:nvCxnSpPr>
        <p:spPr>
          <a:xfrm>
            <a:off x="0" y="5201243"/>
            <a:ext cx="12192000" cy="0"/>
          </a:xfrm>
          <a:prstGeom prst="line">
            <a:avLst/>
          </a:prstGeom>
          <a:noFill/>
          <a:ln w="25400" cap="flat">
            <a:solidFill>
              <a:srgbClr val="73A8C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8949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xStyles>
    <p:titleStyle>
      <a:lvl1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43"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88"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631"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74"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718"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262"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805"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349"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892"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36"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73"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211"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47"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83"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420"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57"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94" algn="ctr" defTabSz="41077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F0543-06AF-446C-A0EC-CBC0B68FA736}" type="datetimeFigureOut">
              <a:rPr lang="en-CA" smtClean="0"/>
              <a:t>2021-11-30</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F08C2-968D-45C3-AF4D-C552DDC973C0}" type="slidenum">
              <a:rPr lang="en-CA" smtClean="0"/>
              <a:t>‹#›</a:t>
            </a:fld>
            <a:endParaRPr lang="en-CA"/>
          </a:p>
        </p:txBody>
      </p:sp>
    </p:spTree>
    <p:extLst>
      <p:ext uri="{BB962C8B-B14F-4D97-AF65-F5344CB8AC3E}">
        <p14:creationId xmlns:p14="http://schemas.microsoft.com/office/powerpoint/2010/main" val="36730053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4709A-E8AE-446B-B354-15DB5B79F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25C65FC-6236-4883-8301-5FCC35FE2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40EF39-97AA-4A57-BFE0-DD0BBC301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E9EF7-6EA8-45F5-9B55-A1A8E0E63CD8}" type="datetimeFigureOut">
              <a:rPr lang="en-CA" smtClean="0"/>
              <a:t>2021-11-30</a:t>
            </a:fld>
            <a:endParaRPr lang="en-CA"/>
          </a:p>
        </p:txBody>
      </p:sp>
      <p:sp>
        <p:nvSpPr>
          <p:cNvPr id="5" name="Footer Placeholder 4">
            <a:extLst>
              <a:ext uri="{FF2B5EF4-FFF2-40B4-BE49-F238E27FC236}">
                <a16:creationId xmlns:a16="http://schemas.microsoft.com/office/drawing/2014/main" id="{F76FD159-6C85-4412-859A-6615DC8BD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709D768-81DA-4267-B5EB-C4B692F83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9FA7F-6996-4E09-ABC9-CF6E1C63F80E}" type="slidenum">
              <a:rPr lang="en-CA" smtClean="0"/>
              <a:t>‹#›</a:t>
            </a:fld>
            <a:endParaRPr lang="en-CA"/>
          </a:p>
        </p:txBody>
      </p:sp>
    </p:spTree>
    <p:extLst>
      <p:ext uri="{BB962C8B-B14F-4D97-AF65-F5344CB8AC3E}">
        <p14:creationId xmlns:p14="http://schemas.microsoft.com/office/powerpoint/2010/main" val="10023033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0.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ipcc-data.org/guidelines/pages/glossary/glossary_hi.html#ia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AIMLogoWhite-02 (1).png" descr="AIMLogoWhite-02 (1).png"/>
          <p:cNvPicPr>
            <a:picLocks noChangeAspect="1"/>
          </p:cNvPicPr>
          <p:nvPr/>
        </p:nvPicPr>
        <p:blipFill>
          <a:blip r:embed="rId2">
            <a:alphaModFix amt="57330"/>
          </a:blip>
          <a:srcRect t="1" r="99458" b="99654"/>
          <a:stretch>
            <a:fillRect/>
          </a:stretch>
        </p:blipFill>
        <p:spPr>
          <a:xfrm>
            <a:off x="2802793" y="1893917"/>
            <a:ext cx="22603" cy="139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
                </a:lnTo>
                <a:lnTo>
                  <a:pt x="2" y="21600"/>
                </a:lnTo>
                <a:lnTo>
                  <a:pt x="21600" y="0"/>
                </a:lnTo>
                <a:close/>
              </a:path>
            </a:pathLst>
          </a:custGeom>
          <a:ln w="12700">
            <a:miter lim="400000"/>
          </a:ln>
        </p:spPr>
      </p:pic>
      <p:sp>
        <p:nvSpPr>
          <p:cNvPr id="2" name="TextBox 1">
            <a:extLst>
              <a:ext uri="{FF2B5EF4-FFF2-40B4-BE49-F238E27FC236}">
                <a16:creationId xmlns:a16="http://schemas.microsoft.com/office/drawing/2014/main" id="{62AC5F5C-44F3-4798-9D69-4F744442284E}"/>
              </a:ext>
            </a:extLst>
          </p:cNvPr>
          <p:cNvSpPr txBox="1"/>
          <p:nvPr/>
        </p:nvSpPr>
        <p:spPr>
          <a:xfrm>
            <a:off x="2825397" y="1513209"/>
            <a:ext cx="6600134" cy="3269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defRPr/>
            </a:pPr>
            <a:r>
              <a:rPr lang="en-CA" sz="4200" b="1" kern="0" dirty="0">
                <a:solidFill>
                  <a:srgbClr val="000000"/>
                </a:solidFill>
                <a:latin typeface="Calibri" panose="020F0502020204030204" pitchFamily="34" charset="0"/>
                <a:cs typeface="Calibri" panose="020F0502020204030204" pitchFamily="34" charset="0"/>
                <a:sym typeface="Helvetica Neue"/>
              </a:rPr>
              <a:t>Evolving Needs, Adapting Services</a:t>
            </a:r>
          </a:p>
          <a:p>
            <a:pPr algn="ctr" defTabSz="410751" hangingPunct="0">
              <a:defRPr/>
            </a:pPr>
            <a:endParaRPr lang="en-CA" sz="2953" b="1" kern="0" dirty="0">
              <a:solidFill>
                <a:srgbClr val="000000"/>
              </a:solidFill>
              <a:latin typeface="Calibri" panose="020F0502020204030204" pitchFamily="34" charset="0"/>
              <a:cs typeface="Calibri" panose="020F0502020204030204" pitchFamily="34" charset="0"/>
              <a:sym typeface="Helvetica Neue"/>
            </a:endParaRPr>
          </a:p>
          <a:p>
            <a:pPr algn="ctr" defTabSz="410751" hangingPunct="0">
              <a:defRPr/>
            </a:pPr>
            <a:r>
              <a:rPr lang="en-CA" sz="2953" b="1" i="1" kern="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Helvetica Neue"/>
              </a:rPr>
              <a:t>Climate Emergency Summits:</a:t>
            </a:r>
          </a:p>
          <a:p>
            <a:pPr algn="ctr" defTabSz="410751" hangingPunct="0">
              <a:defRPr/>
            </a:pPr>
            <a:r>
              <a:rPr lang="en-CA" sz="2953" b="1" i="1" kern="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Helvetica Neue"/>
              </a:rPr>
              <a:t>Ideas Workshop</a:t>
            </a:r>
            <a:endParaRPr lang="en-CA" sz="2953"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Helvetica Neue"/>
            </a:endParaRPr>
          </a:p>
          <a:p>
            <a:pPr algn="ctr" defTabSz="410751" hangingPunct="0">
              <a:defRPr/>
            </a:pPr>
            <a:r>
              <a:rPr lang="en-US" sz="1266" b="1" i="1" kern="0" dirty="0">
                <a:solidFill>
                  <a:srgbClr val="000000"/>
                </a:solidFill>
                <a:latin typeface="Times New Roman" panose="02020603050405020304" pitchFamily="18" charset="0"/>
                <a:ea typeface="Times New Roman" panose="02020603050405020304" pitchFamily="18" charset="0"/>
                <a:sym typeface="Helvetica Neue"/>
              </a:rPr>
              <a:t> </a:t>
            </a:r>
            <a:endParaRPr lang="en-CA" sz="1266" b="1" kern="0" dirty="0">
              <a:solidFill>
                <a:srgbClr val="000000"/>
              </a:solidFill>
              <a:latin typeface="Times New Roman" panose="02020603050405020304" pitchFamily="18" charset="0"/>
              <a:ea typeface="Times New Roman" panose="02020603050405020304" pitchFamily="18" charset="0"/>
              <a:sym typeface="Helvetica Neue"/>
            </a:endParaRPr>
          </a:p>
          <a:p>
            <a:pPr algn="ctr" defTabSz="410751" hangingPunct="0">
              <a:defRPr/>
            </a:pPr>
            <a:endParaRPr lang="en-CA" sz="2250" b="1" kern="0" dirty="0">
              <a:solidFill>
                <a:srgbClr val="000000"/>
              </a:solidFill>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8193411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imate action sign: &amp;quot;Is it hot in here, or is it just me?&amp;quot; | Rainforest  Alliance">
            <a:extLst>
              <a:ext uri="{FF2B5EF4-FFF2-40B4-BE49-F238E27FC236}">
                <a16:creationId xmlns:a16="http://schemas.microsoft.com/office/drawing/2014/main" id="{6CF1D50E-0654-4569-A323-609DC74A1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564" y="429584"/>
            <a:ext cx="3428606" cy="4620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ADC413-0AF4-47BF-93FA-6C1034044AED}"/>
              </a:ext>
            </a:extLst>
          </p:cNvPr>
          <p:cNvSpPr>
            <a:spLocks noGrp="1"/>
          </p:cNvSpPr>
          <p:nvPr>
            <p:ph type="title" idx="4294967295"/>
          </p:nvPr>
        </p:nvSpPr>
        <p:spPr>
          <a:xfrm>
            <a:off x="0" y="394197"/>
            <a:ext cx="12192000" cy="623888"/>
          </a:xfrm>
        </p:spPr>
        <p:txBody>
          <a:bodyPr>
            <a:normAutofit/>
          </a:bodyPr>
          <a:lstStyle/>
          <a:p>
            <a:r>
              <a:rPr lang="en-US" sz="3000" dirty="0"/>
              <a:t>Anthropogenic Climate Change</a:t>
            </a:r>
          </a:p>
        </p:txBody>
      </p:sp>
      <p:sp>
        <p:nvSpPr>
          <p:cNvPr id="15" name="TextBox 14">
            <a:extLst>
              <a:ext uri="{FF2B5EF4-FFF2-40B4-BE49-F238E27FC236}">
                <a16:creationId xmlns:a16="http://schemas.microsoft.com/office/drawing/2014/main" id="{3D59AB5C-C3AE-493D-8A60-EACBEA35DD16}"/>
              </a:ext>
            </a:extLst>
          </p:cNvPr>
          <p:cNvSpPr txBox="1"/>
          <p:nvPr/>
        </p:nvSpPr>
        <p:spPr>
          <a:xfrm>
            <a:off x="285748" y="1018085"/>
            <a:ext cx="7663297" cy="1200329"/>
          </a:xfrm>
          <a:prstGeom prst="rect">
            <a:avLst/>
          </a:prstGeom>
          <a:noFill/>
        </p:spPr>
        <p:txBody>
          <a:bodyPr wrap="square" rtlCol="0">
            <a:spAutoFit/>
          </a:bodyPr>
          <a:lstStyle/>
          <a:p>
            <a:pPr marL="342900" indent="-342900">
              <a:buFont typeface="Arial" panose="020B0604020202020204" pitchFamily="34" charset="0"/>
              <a:buChar char="•"/>
            </a:pPr>
            <a:r>
              <a:rPr lang="en-CA" sz="2400" dirty="0"/>
              <a:t>Greenhouse gas (GHG) emissions:</a:t>
            </a:r>
          </a:p>
          <a:p>
            <a:pPr marL="342900" indent="-342900">
              <a:buFont typeface="Arial" panose="020B0604020202020204" pitchFamily="34" charset="0"/>
              <a:buChar char="•"/>
            </a:pPr>
            <a:r>
              <a:rPr lang="en-CA" sz="2400" dirty="0"/>
              <a:t>Carbon Dioxide, Methane, Nitrous Oxide, Fluorinated Gases</a:t>
            </a:r>
          </a:p>
        </p:txBody>
      </p:sp>
      <p:sp>
        <p:nvSpPr>
          <p:cNvPr id="16" name="TextBox 15">
            <a:extLst>
              <a:ext uri="{FF2B5EF4-FFF2-40B4-BE49-F238E27FC236}">
                <a16:creationId xmlns:a16="http://schemas.microsoft.com/office/drawing/2014/main" id="{5697BE0A-4D91-4ED3-A61E-0785B193D275}"/>
              </a:ext>
            </a:extLst>
          </p:cNvPr>
          <p:cNvSpPr txBox="1"/>
          <p:nvPr/>
        </p:nvSpPr>
        <p:spPr>
          <a:xfrm>
            <a:off x="212061" y="2565302"/>
            <a:ext cx="5883939" cy="2308324"/>
          </a:xfrm>
          <a:prstGeom prst="rect">
            <a:avLst/>
          </a:prstGeom>
          <a:noFill/>
        </p:spPr>
        <p:txBody>
          <a:bodyPr wrap="square" rtlCol="0">
            <a:spAutoFit/>
          </a:bodyPr>
          <a:lstStyle/>
          <a:p>
            <a:r>
              <a:rPr lang="en-CA" sz="2400" u="sng" dirty="0"/>
              <a:t>Global Warming Potential (GWP):</a:t>
            </a:r>
          </a:p>
          <a:p>
            <a:endParaRPr lang="en-CA" sz="2400" dirty="0"/>
          </a:p>
          <a:p>
            <a:pPr marL="342900" indent="-342900">
              <a:buFont typeface="Arial" panose="020B0604020202020204" pitchFamily="34" charset="0"/>
              <a:buChar char="•"/>
            </a:pPr>
            <a:r>
              <a:rPr lang="en-CA" sz="2400" dirty="0"/>
              <a:t>Carbon Dioxide = 1, baseline</a:t>
            </a:r>
          </a:p>
          <a:p>
            <a:pPr marL="342900" indent="-342900">
              <a:buFont typeface="Arial" panose="020B0604020202020204" pitchFamily="34" charset="0"/>
              <a:buChar char="•"/>
            </a:pPr>
            <a:r>
              <a:rPr lang="en-CA" sz="2400" dirty="0"/>
              <a:t>Methane = 28-36, 100 years</a:t>
            </a:r>
          </a:p>
          <a:p>
            <a:pPr marL="342900" indent="-342900">
              <a:buFont typeface="Arial" panose="020B0604020202020204" pitchFamily="34" charset="0"/>
              <a:buChar char="•"/>
            </a:pPr>
            <a:r>
              <a:rPr lang="en-CA" sz="2400" dirty="0"/>
              <a:t>Nitrous Oxide = 265 – 298, 100 years</a:t>
            </a:r>
          </a:p>
          <a:p>
            <a:pPr marL="342900" indent="-342900">
              <a:buFont typeface="Arial" panose="020B0604020202020204" pitchFamily="34" charset="0"/>
              <a:buChar char="•"/>
            </a:pPr>
            <a:r>
              <a:rPr lang="en-CA" sz="2400" dirty="0"/>
              <a:t>Fluorinated Gases = 10</a:t>
            </a:r>
            <a:r>
              <a:rPr lang="en-CA" sz="2400" baseline="30000" dirty="0"/>
              <a:t>3</a:t>
            </a:r>
            <a:r>
              <a:rPr lang="en-CA" sz="2400" dirty="0"/>
              <a:t>-10</a:t>
            </a:r>
            <a:r>
              <a:rPr lang="en-CA" sz="2400" baseline="30000" dirty="0"/>
              <a:t>4</a:t>
            </a:r>
            <a:r>
              <a:rPr lang="en-CA" sz="2400" dirty="0"/>
              <a:t>, 100 years</a:t>
            </a:r>
          </a:p>
        </p:txBody>
      </p:sp>
    </p:spTree>
    <p:extLst>
      <p:ext uri="{BB962C8B-B14F-4D97-AF65-F5344CB8AC3E}">
        <p14:creationId xmlns:p14="http://schemas.microsoft.com/office/powerpoint/2010/main" val="30947941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C413-0AF4-47BF-93FA-6C1034044AED}"/>
              </a:ext>
            </a:extLst>
          </p:cNvPr>
          <p:cNvSpPr>
            <a:spLocks noGrp="1"/>
          </p:cNvSpPr>
          <p:nvPr>
            <p:ph type="title" idx="4294967295"/>
          </p:nvPr>
        </p:nvSpPr>
        <p:spPr>
          <a:xfrm>
            <a:off x="0" y="359452"/>
            <a:ext cx="12192000" cy="623888"/>
          </a:xfrm>
        </p:spPr>
        <p:txBody>
          <a:bodyPr>
            <a:normAutofit/>
          </a:bodyPr>
          <a:lstStyle/>
          <a:p>
            <a:r>
              <a:rPr lang="en-US" sz="3000" dirty="0"/>
              <a:t>Measuring Climate Mitigation</a:t>
            </a:r>
          </a:p>
        </p:txBody>
      </p:sp>
      <p:sp>
        <p:nvSpPr>
          <p:cNvPr id="16" name="TextBox 15">
            <a:extLst>
              <a:ext uri="{FF2B5EF4-FFF2-40B4-BE49-F238E27FC236}">
                <a16:creationId xmlns:a16="http://schemas.microsoft.com/office/drawing/2014/main" id="{5697BE0A-4D91-4ED3-A61E-0785B193D275}"/>
              </a:ext>
            </a:extLst>
          </p:cNvPr>
          <p:cNvSpPr txBox="1"/>
          <p:nvPr/>
        </p:nvSpPr>
        <p:spPr>
          <a:xfrm>
            <a:off x="285749" y="1129323"/>
            <a:ext cx="588393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Trebuchet MS" panose="020B0603020202020204"/>
                <a:ea typeface="+mn-ea"/>
                <a:cs typeface="+mn-cs"/>
              </a:rPr>
              <a:t>Carbon Dioxide = 36 Billion 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black"/>
                </a:solidFill>
                <a:effectLst/>
                <a:uLnTx/>
                <a:uFillTx/>
                <a:latin typeface="Trebuchet MS" panose="020B0603020202020204"/>
                <a:ea typeface="+mn-ea"/>
                <a:cs typeface="+mn-cs"/>
              </a:rPr>
              <a:t>Methane = 570 Million tonnes</a:t>
            </a:r>
          </a:p>
        </p:txBody>
      </p:sp>
      <p:pic>
        <p:nvPicPr>
          <p:cNvPr id="4" name="Picture 3">
            <a:extLst>
              <a:ext uri="{FF2B5EF4-FFF2-40B4-BE49-F238E27FC236}">
                <a16:creationId xmlns:a16="http://schemas.microsoft.com/office/drawing/2014/main" id="{E94D9E31-11B8-497C-8367-A7D7FCFF53AD}"/>
              </a:ext>
            </a:extLst>
          </p:cNvPr>
          <p:cNvPicPr>
            <a:picLocks noChangeAspect="1"/>
          </p:cNvPicPr>
          <p:nvPr/>
        </p:nvPicPr>
        <p:blipFill>
          <a:blip r:embed="rId3"/>
          <a:stretch>
            <a:fillRect/>
          </a:stretch>
        </p:blipFill>
        <p:spPr>
          <a:xfrm>
            <a:off x="0" y="2787579"/>
            <a:ext cx="12192000" cy="4070421"/>
          </a:xfrm>
          <a:prstGeom prst="rect">
            <a:avLst/>
          </a:prstGeom>
        </p:spPr>
      </p:pic>
    </p:spTree>
    <p:extLst>
      <p:ext uri="{BB962C8B-B14F-4D97-AF65-F5344CB8AC3E}">
        <p14:creationId xmlns:p14="http://schemas.microsoft.com/office/powerpoint/2010/main" val="12998706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B5349F-2EDF-41EF-8B4B-98AAF12B292B}"/>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E38E185-278A-4F74-B9DF-242523AEFCCC}"/>
              </a:ext>
            </a:extLst>
          </p:cNvPr>
          <p:cNvSpPr>
            <a:spLocks noGrp="1"/>
          </p:cNvSpPr>
          <p:nvPr>
            <p:ph type="title" idx="4294967295"/>
          </p:nvPr>
        </p:nvSpPr>
        <p:spPr>
          <a:xfrm>
            <a:off x="0" y="633186"/>
            <a:ext cx="12192000" cy="652949"/>
          </a:xfrm>
        </p:spPr>
        <p:txBody>
          <a:bodyPr>
            <a:normAutofit fontScale="90000"/>
          </a:bodyPr>
          <a:lstStyle/>
          <a:p>
            <a:r>
              <a:rPr lang="en-CA" dirty="0"/>
              <a:t>Municipal Climate Mitigation</a:t>
            </a:r>
          </a:p>
        </p:txBody>
      </p:sp>
      <p:sp>
        <p:nvSpPr>
          <p:cNvPr id="5" name="Rectangle 4">
            <a:extLst>
              <a:ext uri="{FF2B5EF4-FFF2-40B4-BE49-F238E27FC236}">
                <a16:creationId xmlns:a16="http://schemas.microsoft.com/office/drawing/2014/main" id="{C09EA96D-C943-4314-88DA-33E946AE0BAF}"/>
              </a:ext>
            </a:extLst>
          </p:cNvPr>
          <p:cNvSpPr/>
          <p:nvPr/>
        </p:nvSpPr>
        <p:spPr>
          <a:xfrm>
            <a:off x="1270043" y="1790628"/>
            <a:ext cx="9891164"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rPr>
              <a:t>44% of climate change emissions are under direct or indirect control</a:t>
            </a:r>
            <a:r>
              <a:rPr lang="en-CA" sz="2400" i="1" dirty="0">
                <a:solidFill>
                  <a:prstClr val="black"/>
                </a:solidFill>
                <a:latin typeface="Trebuchet MS" panose="020B0603020202020204"/>
              </a:rPr>
              <a:t> of municipalities (FCM 2009)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i="1" dirty="0">
                <a:solidFill>
                  <a:prstClr val="black"/>
                </a:solidFill>
                <a:latin typeface="Trebuchet MS" panose="020B0603020202020204"/>
              </a:rPr>
              <a:t>26% of climate change emissions are from industry, half from the oil and gas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i="1" dirty="0">
                <a:solidFill>
                  <a:prstClr val="black"/>
                </a:solidFill>
                <a:latin typeface="Trebuchet MS" panose="020B0603020202020204"/>
              </a:rPr>
              <a:t>YOU have the power!</a:t>
            </a:r>
          </a:p>
        </p:txBody>
      </p:sp>
      <p:pic>
        <p:nvPicPr>
          <p:cNvPr id="6" name="Picture 5">
            <a:extLst>
              <a:ext uri="{FF2B5EF4-FFF2-40B4-BE49-F238E27FC236}">
                <a16:creationId xmlns:a16="http://schemas.microsoft.com/office/drawing/2014/main" id="{F7AAA016-E41F-435A-860E-799968AA4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587" y="6094226"/>
            <a:ext cx="504825" cy="524241"/>
          </a:xfrm>
          <a:prstGeom prst="rect">
            <a:avLst/>
          </a:prstGeom>
        </p:spPr>
      </p:pic>
    </p:spTree>
    <p:extLst>
      <p:ext uri="{BB962C8B-B14F-4D97-AF65-F5344CB8AC3E}">
        <p14:creationId xmlns:p14="http://schemas.microsoft.com/office/powerpoint/2010/main" val="170429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451514"/>
            <a:ext cx="12192000" cy="707984"/>
          </a:xfrm>
        </p:spPr>
        <p:txBody>
          <a:bodyPr>
            <a:noAutofit/>
          </a:bodyPr>
          <a:lstStyle/>
          <a:p>
            <a:r>
              <a:rPr lang="en-US" sz="4800" dirty="0"/>
              <a:t>Climate Mitigation and Asset Management</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414675" y="805506"/>
            <a:ext cx="5647113" cy="4665976"/>
          </a:xfrm>
        </p:spPr>
        <p:txBody>
          <a:bodyPr>
            <a:normAutofit/>
          </a:bodyPr>
          <a:lstStyle/>
          <a:p>
            <a:pPr marL="0" indent="0">
              <a:buNone/>
            </a:pPr>
            <a:r>
              <a:rPr lang="en-US" sz="2200" dirty="0"/>
              <a:t>• Historically, climate mitigation was not considered an “Asset Management” activity</a:t>
            </a:r>
          </a:p>
          <a:p>
            <a:pPr marL="0" indent="0">
              <a:buNone/>
            </a:pPr>
            <a:r>
              <a:rPr lang="en-US" sz="2200" dirty="0"/>
              <a:t>• The change in recent years stems from considering climate mitigation as critical to providing services in the long-term</a:t>
            </a:r>
          </a:p>
          <a:p>
            <a:pPr marL="0" indent="0">
              <a:buNone/>
            </a:pPr>
            <a:r>
              <a:rPr lang="en-US" sz="2200" dirty="0"/>
              <a:t>• Many municipalities are starting to adopt policies that consider mitigation targets a key “level of service”</a:t>
            </a:r>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10242" name="Picture 2" descr="Climate change mitigation can&amp;#39;t wait for Covid-19 to play out | Times  Higher Education (THE)">
            <a:extLst>
              <a:ext uri="{FF2B5EF4-FFF2-40B4-BE49-F238E27FC236}">
                <a16:creationId xmlns:a16="http://schemas.microsoft.com/office/drawing/2014/main" id="{F89AA693-6043-45C5-9A7A-834F03BFB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399" y="1625385"/>
            <a:ext cx="4542990" cy="302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011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448887" y="451514"/>
            <a:ext cx="10515600" cy="707984"/>
          </a:xfrm>
        </p:spPr>
        <p:txBody>
          <a:bodyPr>
            <a:normAutofit fontScale="90000"/>
          </a:bodyPr>
          <a:lstStyle/>
          <a:p>
            <a:r>
              <a:rPr lang="en-US" dirty="0"/>
              <a:t>The Tragedy of the Commons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336920" y="805506"/>
            <a:ext cx="11755553" cy="2877777"/>
          </a:xfrm>
        </p:spPr>
        <p:txBody>
          <a:bodyPr>
            <a:normAutofit/>
          </a:bodyPr>
          <a:lstStyle/>
          <a:p>
            <a:pPr marL="0" indent="0">
              <a:buNone/>
            </a:pPr>
            <a:r>
              <a:rPr lang="en-US" sz="2400" b="1" dirty="0">
                <a:solidFill>
                  <a:srgbClr val="202122"/>
                </a:solidFill>
                <a:latin typeface="+mj-lt"/>
              </a:rPr>
              <a:t>T</a:t>
            </a:r>
            <a:r>
              <a:rPr lang="en-US" sz="2400" b="1" i="0" dirty="0">
                <a:solidFill>
                  <a:srgbClr val="202122"/>
                </a:solidFill>
                <a:effectLst/>
                <a:latin typeface="+mj-lt"/>
              </a:rPr>
              <a:t>ragedy of the commons:</a:t>
            </a:r>
          </a:p>
          <a:p>
            <a:pPr marL="0" indent="0">
              <a:buNone/>
            </a:pPr>
            <a:r>
              <a:rPr lang="en-US" sz="2400" dirty="0">
                <a:solidFill>
                  <a:srgbClr val="202122"/>
                </a:solidFill>
                <a:latin typeface="+mj-lt"/>
              </a:rPr>
              <a:t>I</a:t>
            </a:r>
            <a:r>
              <a:rPr lang="en-US" sz="2400" b="0" i="0" dirty="0">
                <a:solidFill>
                  <a:srgbClr val="202122"/>
                </a:solidFill>
                <a:effectLst/>
                <a:latin typeface="+mj-lt"/>
              </a:rPr>
              <a:t>ndividual users with open access to a resource unhampered by social structures or formal rules act according to th</a:t>
            </a:r>
            <a:r>
              <a:rPr lang="en-US" sz="2400" dirty="0">
                <a:solidFill>
                  <a:srgbClr val="202122"/>
                </a:solidFill>
                <a:latin typeface="+mj-lt"/>
              </a:rPr>
              <a:t>eir own self-interest and, </a:t>
            </a:r>
            <a:r>
              <a:rPr lang="en-US" sz="2400" b="0" i="0" dirty="0">
                <a:solidFill>
                  <a:srgbClr val="202122"/>
                </a:solidFill>
                <a:effectLst/>
                <a:latin typeface="+mj-lt"/>
              </a:rPr>
              <a:t>contrary to the common good of all users, cause depletion of the resource through uncoordinated action.</a:t>
            </a:r>
            <a:endParaRPr lang="en-US" sz="2200" dirty="0">
              <a:latin typeface="+mj-lt"/>
            </a:endParaRPr>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12296" name="Picture 8" descr="A Selfish Leader Is the Product of Traits and Situation | Lead Read Today">
            <a:extLst>
              <a:ext uri="{FF2B5EF4-FFF2-40B4-BE49-F238E27FC236}">
                <a16:creationId xmlns:a16="http://schemas.microsoft.com/office/drawing/2014/main" id="{4EB8CD89-2885-4ADD-B371-DDEAD853A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473" y="3447118"/>
            <a:ext cx="6442975" cy="322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7728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Helvetica Neue Medium"/>
              </a:rPr>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324542"/>
            <a:ext cx="12192000" cy="707984"/>
          </a:xfrm>
        </p:spPr>
        <p:txBody>
          <a:bodyPr>
            <a:noAutofit/>
          </a:bodyPr>
          <a:lstStyle/>
          <a:p>
            <a:r>
              <a:rPr lang="en-US" sz="4800" dirty="0"/>
              <a:t>Action Plan</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268941" y="1159498"/>
            <a:ext cx="7282927" cy="4665976"/>
          </a:xfrm>
        </p:spPr>
        <p:txBody>
          <a:bodyPr>
            <a:normAutofit/>
          </a:bodyPr>
          <a:lstStyle/>
          <a:p>
            <a:pPr marL="0" indent="0">
              <a:buNone/>
            </a:pPr>
            <a:r>
              <a:rPr lang="en-US" sz="2200" dirty="0"/>
              <a:t>• Identify – What are my greenhouse gas sources? How much, how often?</a:t>
            </a:r>
          </a:p>
          <a:p>
            <a:pPr marL="0" indent="0">
              <a:buNone/>
            </a:pPr>
            <a:r>
              <a:rPr lang="en-US" sz="2200" dirty="0"/>
              <a:t>• Assess – What can I do to mitigate? How much does it cost? What are the lifecycle costs and savings? What has the greatest return?</a:t>
            </a:r>
          </a:p>
          <a:p>
            <a:pPr marL="0" indent="0">
              <a:buNone/>
            </a:pPr>
            <a:r>
              <a:rPr lang="en-US" sz="2200" dirty="0"/>
              <a:t>• Strategize – How will I fund the projects? When will I implement them?</a:t>
            </a:r>
          </a:p>
          <a:p>
            <a:pPr marL="0" indent="0">
              <a:buNone/>
            </a:pPr>
            <a:r>
              <a:rPr lang="en-US" sz="2200" dirty="0"/>
              <a:t>• Manage – How will I monitor success? How will I adapt my plan to changing information and technologies?</a:t>
            </a:r>
          </a:p>
          <a:p>
            <a:pPr marL="0" indent="0">
              <a:buNone/>
            </a:pPr>
            <a:endParaRPr lang="en-US" sz="2200" dirty="0"/>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6" name="Picture 5">
            <a:extLst>
              <a:ext uri="{FF2B5EF4-FFF2-40B4-BE49-F238E27FC236}">
                <a16:creationId xmlns:a16="http://schemas.microsoft.com/office/drawing/2014/main" id="{08FA1C4A-3878-453B-856E-49F504BF0AB6}"/>
              </a:ext>
            </a:extLst>
          </p:cNvPr>
          <p:cNvPicPr>
            <a:picLocks noChangeAspect="1"/>
          </p:cNvPicPr>
          <p:nvPr/>
        </p:nvPicPr>
        <p:blipFill>
          <a:blip r:embed="rId3"/>
          <a:stretch>
            <a:fillRect/>
          </a:stretch>
        </p:blipFill>
        <p:spPr>
          <a:xfrm>
            <a:off x="8078628" y="1571311"/>
            <a:ext cx="3698697" cy="3429000"/>
          </a:xfrm>
          <a:prstGeom prst="rect">
            <a:avLst/>
          </a:prstGeom>
        </p:spPr>
      </p:pic>
    </p:spTree>
    <p:extLst>
      <p:ext uri="{BB962C8B-B14F-4D97-AF65-F5344CB8AC3E}">
        <p14:creationId xmlns:p14="http://schemas.microsoft.com/office/powerpoint/2010/main" val="35351699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374818"/>
            <a:ext cx="12192000" cy="707984"/>
          </a:xfrm>
        </p:spPr>
        <p:txBody>
          <a:bodyPr>
            <a:normAutofit fontScale="90000"/>
          </a:bodyPr>
          <a:lstStyle/>
          <a:p>
            <a:r>
              <a:rPr lang="en-US" dirty="0"/>
              <a:t>Asset Management Benefits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333646" y="881689"/>
            <a:ext cx="6297612" cy="2383254"/>
          </a:xfrm>
        </p:spPr>
        <p:txBody>
          <a:bodyPr>
            <a:normAutofit/>
          </a:bodyPr>
          <a:lstStyle/>
          <a:p>
            <a:pPr marL="0" indent="0">
              <a:spcBef>
                <a:spcPts val="1200"/>
              </a:spcBef>
              <a:buNone/>
            </a:pPr>
            <a:r>
              <a:rPr lang="en-US" sz="2000" dirty="0"/>
              <a:t>• Lower life-cycle cost of infrastructure</a:t>
            </a:r>
          </a:p>
          <a:p>
            <a:pPr marL="0" indent="0">
              <a:spcBef>
                <a:spcPts val="1200"/>
              </a:spcBef>
              <a:buNone/>
            </a:pPr>
            <a:r>
              <a:rPr lang="en-US" sz="2000" dirty="0"/>
              <a:t>• Longer lifespan of infrastructure from lower run time and less aggressive run time</a:t>
            </a:r>
          </a:p>
          <a:p>
            <a:pPr marL="0" indent="0">
              <a:spcBef>
                <a:spcPts val="1200"/>
              </a:spcBef>
              <a:buNone/>
            </a:pPr>
            <a:r>
              <a:rPr lang="en-US" sz="2000" dirty="0"/>
              <a:t>• More robust construction of building envelopes</a:t>
            </a:r>
          </a:p>
          <a:p>
            <a:pPr marL="0" indent="0">
              <a:spcBef>
                <a:spcPts val="1200"/>
              </a:spcBef>
              <a:buNone/>
            </a:pPr>
            <a:r>
              <a:rPr lang="en-US" sz="2000" dirty="0"/>
              <a:t>• Increased levels of service </a:t>
            </a:r>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11266" name="Picture 2" descr="Fighting climate change may be cheaper and more beneficial than we think |  CBC News">
            <a:extLst>
              <a:ext uri="{FF2B5EF4-FFF2-40B4-BE49-F238E27FC236}">
                <a16:creationId xmlns:a16="http://schemas.microsoft.com/office/drawing/2014/main" id="{CFF43E0C-7E53-418C-BCF5-A7668D99D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258" y="1300379"/>
            <a:ext cx="5380489" cy="356061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A4AB7EF1-1FC7-452A-B4D1-3A85D228EFBD}"/>
              </a:ext>
            </a:extLst>
          </p:cNvPr>
          <p:cNvSpPr txBox="1">
            <a:spLocks/>
          </p:cNvSpPr>
          <p:nvPr/>
        </p:nvSpPr>
        <p:spPr>
          <a:xfrm>
            <a:off x="333646" y="3063830"/>
            <a:ext cx="5046844" cy="7079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u="sng" dirty="0">
                <a:solidFill>
                  <a:schemeClr val="tx1"/>
                </a:solidFill>
              </a:rPr>
              <a:t>Co-Benefits</a:t>
            </a:r>
          </a:p>
        </p:txBody>
      </p:sp>
      <p:sp>
        <p:nvSpPr>
          <p:cNvPr id="8" name="Content Placeholder 2">
            <a:extLst>
              <a:ext uri="{FF2B5EF4-FFF2-40B4-BE49-F238E27FC236}">
                <a16:creationId xmlns:a16="http://schemas.microsoft.com/office/drawing/2014/main" id="{6C3AC56E-FDCF-432F-A6BC-2FF80DA68682}"/>
              </a:ext>
            </a:extLst>
          </p:cNvPr>
          <p:cNvSpPr txBox="1">
            <a:spLocks/>
          </p:cNvSpPr>
          <p:nvPr/>
        </p:nvSpPr>
        <p:spPr>
          <a:xfrm>
            <a:off x="333646" y="3482520"/>
            <a:ext cx="6297612" cy="23832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buFont typeface="Wingdings 3" charset="2"/>
              <a:buNone/>
            </a:pPr>
            <a:r>
              <a:rPr lang="en-US" sz="2000" dirty="0"/>
              <a:t>• Help avoid a global catastrophe</a:t>
            </a:r>
          </a:p>
          <a:p>
            <a:pPr marL="0" indent="0">
              <a:spcBef>
                <a:spcPts val="1200"/>
              </a:spcBef>
              <a:buFont typeface="Wingdings 3" charset="2"/>
              <a:buNone/>
            </a:pPr>
            <a:r>
              <a:rPr lang="en-US" sz="2000" dirty="0"/>
              <a:t>• Greater active transportation opportunities</a:t>
            </a:r>
          </a:p>
          <a:p>
            <a:pPr marL="0" indent="0">
              <a:spcBef>
                <a:spcPts val="1200"/>
              </a:spcBef>
              <a:buFont typeface="Wingdings 3" charset="2"/>
              <a:buNone/>
            </a:pPr>
            <a:r>
              <a:rPr lang="en-US" sz="2000" dirty="0"/>
              <a:t>• Improved community health outcomes</a:t>
            </a:r>
          </a:p>
          <a:p>
            <a:pPr marL="0" indent="0">
              <a:spcBef>
                <a:spcPts val="1200"/>
              </a:spcBef>
              <a:buFont typeface="Wingdings 3" charset="2"/>
              <a:buNone/>
            </a:pPr>
            <a:r>
              <a:rPr lang="en-US" sz="2000" dirty="0"/>
              <a:t>• Reduced air and water pollution </a:t>
            </a:r>
            <a:endParaRPr lang="en-US" sz="2200" dirty="0"/>
          </a:p>
          <a:p>
            <a:pPr marL="0" indent="0">
              <a:spcBef>
                <a:spcPts val="1200"/>
              </a:spcBef>
              <a:buFont typeface="Wingdings 3" charset="2"/>
              <a:buNone/>
            </a:pPr>
            <a:endParaRPr lang="en-US" sz="2200" dirty="0"/>
          </a:p>
        </p:txBody>
      </p:sp>
    </p:spTree>
    <p:extLst>
      <p:ext uri="{BB962C8B-B14F-4D97-AF65-F5344CB8AC3E}">
        <p14:creationId xmlns:p14="http://schemas.microsoft.com/office/powerpoint/2010/main" val="13228126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32BC-324A-48EA-9632-0A3C3992F638}"/>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Discussion</a:t>
            </a:r>
          </a:p>
        </p:txBody>
      </p:sp>
      <p:sp>
        <p:nvSpPr>
          <p:cNvPr id="3" name="Content Placeholder 2">
            <a:extLst>
              <a:ext uri="{FF2B5EF4-FFF2-40B4-BE49-F238E27FC236}">
                <a16:creationId xmlns:a16="http://schemas.microsoft.com/office/drawing/2014/main" id="{2EAB2E72-1ED0-4E57-A7FC-8A7A234F93AD}"/>
              </a:ext>
            </a:extLst>
          </p:cNvPr>
          <p:cNvSpPr>
            <a:spLocks noGrp="1"/>
          </p:cNvSpPr>
          <p:nvPr>
            <p:ph idx="1"/>
          </p:nvPr>
        </p:nvSpPr>
        <p:spPr>
          <a:xfrm>
            <a:off x="422987" y="1742486"/>
            <a:ext cx="11346025" cy="2128098"/>
          </a:xfrm>
        </p:spPr>
        <p:txBody>
          <a:bodyPr>
            <a:noAutofit/>
          </a:bodyPr>
          <a:lstStyle/>
          <a:p>
            <a:pPr>
              <a:lnSpc>
                <a:spcPct val="120000"/>
              </a:lnSpc>
              <a:spcBef>
                <a:spcPts val="0"/>
              </a:spcBef>
            </a:pPr>
            <a:r>
              <a:rPr lang="en-CA" sz="2400" dirty="0">
                <a:solidFill>
                  <a:srgbClr val="000000"/>
                </a:solidFill>
                <a:latin typeface="Trebuchet MS" panose="020B0603020202020204" pitchFamily="34" charset="0"/>
              </a:rPr>
              <a:t>Do you have a climate mitigation target (e.g. 30% below 2005 levels by 2030)</a:t>
            </a:r>
          </a:p>
          <a:p>
            <a:pPr>
              <a:lnSpc>
                <a:spcPct val="120000"/>
              </a:lnSpc>
              <a:spcBef>
                <a:spcPts val="0"/>
              </a:spcBef>
            </a:pPr>
            <a:r>
              <a:rPr lang="en-CA" sz="2400" dirty="0">
                <a:solidFill>
                  <a:srgbClr val="000000"/>
                </a:solidFill>
                <a:latin typeface="Trebuchet MS" panose="020B0603020202020204" pitchFamily="34" charset="0"/>
              </a:rPr>
              <a:t>Is there support in your community for climate mitigation activities?</a:t>
            </a:r>
          </a:p>
          <a:p>
            <a:pPr>
              <a:lnSpc>
                <a:spcPct val="120000"/>
              </a:lnSpc>
              <a:spcBef>
                <a:spcPts val="0"/>
              </a:spcBef>
            </a:pPr>
            <a:r>
              <a:rPr lang="en-CA" sz="2400" dirty="0">
                <a:solidFill>
                  <a:srgbClr val="000000"/>
                </a:solidFill>
                <a:latin typeface="Trebuchet MS" panose="020B0603020202020204" pitchFamily="34" charset="0"/>
              </a:rPr>
              <a:t>Are residents aware of the costs? </a:t>
            </a:r>
          </a:p>
          <a:p>
            <a:pPr>
              <a:lnSpc>
                <a:spcPct val="120000"/>
              </a:lnSpc>
              <a:spcBef>
                <a:spcPts val="0"/>
              </a:spcBef>
            </a:pPr>
            <a:r>
              <a:rPr lang="en-CA" sz="2400" dirty="0">
                <a:solidFill>
                  <a:srgbClr val="000000"/>
                </a:solidFill>
                <a:latin typeface="Trebuchet MS" panose="020B0603020202020204" pitchFamily="34" charset="0"/>
              </a:rPr>
              <a:t>Are residents willing to pay a premium for climate friendly infrastructure?</a:t>
            </a:r>
          </a:p>
        </p:txBody>
      </p:sp>
      <p:sp>
        <p:nvSpPr>
          <p:cNvPr id="6" name="Title 1">
            <a:extLst>
              <a:ext uri="{FF2B5EF4-FFF2-40B4-BE49-F238E27FC236}">
                <a16:creationId xmlns:a16="http://schemas.microsoft.com/office/drawing/2014/main" id="{4296FB02-0DD3-497D-8D11-B58802218BAE}"/>
              </a:ext>
            </a:extLst>
          </p:cNvPr>
          <p:cNvSpPr txBox="1">
            <a:spLocks/>
          </p:cNvSpPr>
          <p:nvPr/>
        </p:nvSpPr>
        <p:spPr>
          <a:xfrm>
            <a:off x="448887" y="451514"/>
            <a:ext cx="10515600" cy="707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fontScale="82500" lnSpcReduction="20000"/>
          </a:bodyPr>
          <a:lstStyle>
            <a:lvl1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a:lstStyle>
          <a:p>
            <a:r>
              <a:rPr lang="en-US" kern="0" dirty="0"/>
              <a:t>Mitigation Action</a:t>
            </a:r>
          </a:p>
        </p:txBody>
      </p:sp>
    </p:spTree>
    <p:extLst>
      <p:ext uri="{BB962C8B-B14F-4D97-AF65-F5344CB8AC3E}">
        <p14:creationId xmlns:p14="http://schemas.microsoft.com/office/powerpoint/2010/main" val="140169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757335"/>
            <a:ext cx="4562669" cy="4093028"/>
          </a:xfrm>
        </p:spPr>
        <p:txBody>
          <a:bodyPr vert="horz" lIns="91440" tIns="45720" rIns="91440" bIns="45720" rtlCol="0" anchor="ctr">
            <a:normAutofit/>
          </a:bodyPr>
          <a:lstStyle/>
          <a:p>
            <a:r>
              <a:rPr lang="en-US" sz="4400" dirty="0">
                <a:solidFill>
                  <a:schemeClr val="accent1">
                    <a:lumMod val="75000"/>
                  </a:schemeClr>
                </a:solidFill>
              </a:rPr>
              <a:t>Types of Mitigation</a:t>
            </a:r>
          </a:p>
        </p:txBody>
      </p:sp>
      <p:graphicFrame>
        <p:nvGraphicFramePr>
          <p:cNvPr id="6" name="Content Placeholder 2">
            <a:extLst>
              <a:ext uri="{FF2B5EF4-FFF2-40B4-BE49-F238E27FC236}">
                <a16:creationId xmlns:a16="http://schemas.microsoft.com/office/drawing/2014/main" id="{CF70BDB2-E9E6-496B-93DF-9572D73D8106}"/>
              </a:ext>
            </a:extLst>
          </p:cNvPr>
          <p:cNvGraphicFramePr>
            <a:graphicFrameLocks noGrp="1"/>
          </p:cNvGraphicFramePr>
          <p:nvPr>
            <p:ph idx="4294967295"/>
            <p:extLst>
              <p:ext uri="{D42A27DB-BD31-4B8C-83A1-F6EECF244321}">
                <p14:modId xmlns:p14="http://schemas.microsoft.com/office/powerpoint/2010/main" val="1614935288"/>
              </p:ext>
            </p:extLst>
          </p:nvPr>
        </p:nvGraphicFramePr>
        <p:xfrm>
          <a:off x="4884820" y="703743"/>
          <a:ext cx="6692814" cy="4200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3074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D113D7-6E07-439C-82CB-E46CAC962C2F}"/>
              </a:ext>
            </a:extLst>
          </p:cNvPr>
          <p:cNvPicPr>
            <a:picLocks noChangeAspect="1"/>
          </p:cNvPicPr>
          <p:nvPr/>
        </p:nvPicPr>
        <p:blipFill>
          <a:blip r:embed="rId2"/>
          <a:stretch>
            <a:fillRect/>
          </a:stretch>
        </p:blipFill>
        <p:spPr>
          <a:xfrm>
            <a:off x="8215901" y="1357420"/>
            <a:ext cx="3541961" cy="3541961"/>
          </a:xfrm>
          <a:prstGeom prst="rect">
            <a:avLst/>
          </a:prstGeom>
        </p:spPr>
      </p:pic>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511140"/>
            <a:ext cx="12192000" cy="707984"/>
          </a:xfrm>
        </p:spPr>
        <p:txBody>
          <a:bodyPr>
            <a:normAutofit fontScale="90000"/>
          </a:bodyPr>
          <a:lstStyle/>
          <a:p>
            <a:r>
              <a:rPr lang="en-US" dirty="0"/>
              <a:t>Reduce Electricity Consumption</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448886" y="1511559"/>
            <a:ext cx="11643587" cy="2956942"/>
          </a:xfrm>
        </p:spPr>
        <p:txBody>
          <a:bodyPr>
            <a:normAutofit/>
          </a:bodyPr>
          <a:lstStyle/>
          <a:p>
            <a:pPr marL="0" indent="0">
              <a:buNone/>
            </a:pPr>
            <a:r>
              <a:rPr lang="en-US" sz="2000" dirty="0"/>
              <a:t>• How much power generation is “non-emitting”?</a:t>
            </a:r>
          </a:p>
          <a:p>
            <a:pPr marL="0" indent="0">
              <a:buNone/>
            </a:pPr>
            <a:r>
              <a:rPr lang="en-US" sz="2000" dirty="0"/>
              <a:t>• How much should energy consumption be pro-rated?</a:t>
            </a:r>
          </a:p>
          <a:p>
            <a:pPr marL="0" indent="0">
              <a:buNone/>
            </a:pPr>
            <a:r>
              <a:rPr lang="en-US" sz="2000" dirty="0"/>
              <a:t>• Are any activities exempt from pro-rating energy basis?</a:t>
            </a:r>
          </a:p>
          <a:p>
            <a:pPr marL="0" indent="0">
              <a:buNone/>
            </a:pPr>
            <a:r>
              <a:rPr lang="en-US" sz="2000" dirty="0"/>
              <a:t>• Energy projects should focus solely on measures with defined co-benefits</a:t>
            </a:r>
            <a:endParaRPr lang="en-US" sz="2200" dirty="0"/>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spTree>
    <p:extLst>
      <p:ext uri="{BB962C8B-B14F-4D97-AF65-F5344CB8AC3E}">
        <p14:creationId xmlns:p14="http://schemas.microsoft.com/office/powerpoint/2010/main" val="13157124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D75B-F6AC-45E3-88D9-874A6D002B14}"/>
              </a:ext>
            </a:extLst>
          </p:cNvPr>
          <p:cNvSpPr>
            <a:spLocks noGrp="1"/>
          </p:cNvSpPr>
          <p:nvPr>
            <p:ph type="title"/>
          </p:nvPr>
        </p:nvSpPr>
        <p:spPr>
          <a:xfrm>
            <a:off x="516194" y="1599547"/>
            <a:ext cx="11159612" cy="2923292"/>
          </a:xfrm>
        </p:spPr>
        <p:txBody>
          <a:bodyPr anchor="t" anchorCtr="0">
            <a:noAutofit/>
          </a:bodyPr>
          <a:lstStyle/>
          <a:p>
            <a:pPr algn="l"/>
            <a:r>
              <a:rPr lang="en-CA" sz="2400" dirty="0">
                <a:latin typeface="Calibri" panose="020F0502020204030204" pitchFamily="34" charset="0"/>
                <a:cs typeface="Calibri" panose="020F0502020204030204" pitchFamily="34" charset="0"/>
              </a:rPr>
              <a:t>SUMMIT - </a:t>
            </a:r>
            <a:r>
              <a:rPr lang="en-US" sz="2400" b="0" i="1" dirty="0">
                <a:solidFill>
                  <a:srgbClr val="303336"/>
                </a:solidFill>
                <a:effectLst/>
                <a:latin typeface="Open Sans" panose="020B0606030504020204" pitchFamily="34" charset="0"/>
              </a:rPr>
              <a:t>a meeting or series of meetings between the leaders of two or more governments</a:t>
            </a:r>
            <a:br>
              <a:rPr lang="en-US" sz="2400" b="0" i="1" dirty="0">
                <a:solidFill>
                  <a:srgbClr val="303336"/>
                </a:solidFill>
                <a:effectLst/>
                <a:latin typeface="Open Sans" panose="020B0606030504020204" pitchFamily="34" charset="0"/>
              </a:rPr>
            </a:br>
            <a:br>
              <a:rPr lang="en-US" sz="2400" b="0" i="1" dirty="0">
                <a:solidFill>
                  <a:srgbClr val="303336"/>
                </a:solidFill>
                <a:effectLst/>
                <a:latin typeface="Open Sans" panose="020B0606030504020204" pitchFamily="34" charset="0"/>
              </a:rPr>
            </a:br>
            <a:br>
              <a:rPr lang="en-US" sz="2400" b="0" i="1" dirty="0">
                <a:solidFill>
                  <a:srgbClr val="303336"/>
                </a:solidFill>
                <a:effectLst/>
                <a:latin typeface="Open Sans" panose="020B0606030504020204" pitchFamily="34" charset="0"/>
              </a:rPr>
            </a:br>
            <a:r>
              <a:rPr lang="en-US" sz="2400" b="0" dirty="0">
                <a:solidFill>
                  <a:srgbClr val="303336"/>
                </a:solidFill>
                <a:effectLst/>
                <a:latin typeface="Open Sans" panose="020B0606030504020204" pitchFamily="34" charset="0"/>
              </a:rPr>
              <a:t>AIM Network intends to facilitate meetings between local government leaders </a:t>
            </a:r>
            <a:r>
              <a:rPr lang="en-US" sz="2400" dirty="0">
                <a:solidFill>
                  <a:srgbClr val="303336"/>
                </a:solidFill>
                <a:latin typeface="Open Sans" panose="020B0606030504020204" pitchFamily="34" charset="0"/>
              </a:rPr>
              <a:t>to support regional efforts with climate mitigation activities to help reach local, provincial, federal and international climate change mitigation targets. </a:t>
            </a:r>
            <a:endParaRPr lang="en-CA"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C582226-234A-456B-A0C5-DB271DC51858}"/>
              </a:ext>
            </a:extLst>
          </p:cNvPr>
          <p:cNvSpPr txBox="1"/>
          <p:nvPr/>
        </p:nvSpPr>
        <p:spPr>
          <a:xfrm>
            <a:off x="2957804" y="469231"/>
            <a:ext cx="606489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CA" sz="42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What is a climate summit?</a:t>
            </a:r>
          </a:p>
        </p:txBody>
      </p:sp>
    </p:spTree>
    <p:extLst>
      <p:ext uri="{BB962C8B-B14F-4D97-AF65-F5344CB8AC3E}">
        <p14:creationId xmlns:p14="http://schemas.microsoft.com/office/powerpoint/2010/main" val="7225898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511545"/>
            <a:ext cx="12191999" cy="707984"/>
          </a:xfrm>
        </p:spPr>
        <p:txBody>
          <a:bodyPr>
            <a:normAutofit fontScale="90000"/>
          </a:bodyPr>
          <a:lstStyle/>
          <a:p>
            <a:r>
              <a:rPr lang="en-US" dirty="0"/>
              <a:t>Reduce Vehicle Emissions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677334" y="1322532"/>
            <a:ext cx="9137565" cy="1296092"/>
          </a:xfrm>
        </p:spPr>
        <p:txBody>
          <a:bodyPr>
            <a:normAutofit/>
          </a:bodyPr>
          <a:lstStyle/>
          <a:p>
            <a:pPr marL="0" indent="0">
              <a:buNone/>
            </a:pPr>
            <a:r>
              <a:rPr lang="en-US" sz="2000" dirty="0"/>
              <a:t>• Direct action: change municipal fleet vehicles to electric</a:t>
            </a:r>
          </a:p>
          <a:p>
            <a:pPr marL="0" indent="0">
              <a:buNone/>
            </a:pPr>
            <a:r>
              <a:rPr lang="en-US" sz="2000" dirty="0"/>
              <a:t>• Indirect action: support community change to low emission vehicles</a:t>
            </a:r>
            <a:endParaRPr lang="en-US" sz="2200" dirty="0"/>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13314" name="Picture 2" descr="Electric vehicles are changing the future of auto maintenance | TechCrunch">
            <a:extLst>
              <a:ext uri="{FF2B5EF4-FFF2-40B4-BE49-F238E27FC236}">
                <a16:creationId xmlns:a16="http://schemas.microsoft.com/office/drawing/2014/main" id="{CF231402-B12F-4AF0-8532-F910FD167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825" y="3258689"/>
            <a:ext cx="6775174" cy="359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5813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2D914-B7FC-4BFA-B642-D433AE1B1FF7}"/>
              </a:ext>
            </a:extLst>
          </p:cNvPr>
          <p:cNvPicPr>
            <a:picLocks noChangeAspect="1"/>
          </p:cNvPicPr>
          <p:nvPr/>
        </p:nvPicPr>
        <p:blipFill>
          <a:blip r:embed="rId2"/>
          <a:stretch>
            <a:fillRect/>
          </a:stretch>
        </p:blipFill>
        <p:spPr>
          <a:xfrm>
            <a:off x="7784711" y="1255094"/>
            <a:ext cx="3470967" cy="2356785"/>
          </a:xfrm>
          <a:prstGeom prst="rect">
            <a:avLst/>
          </a:prstGeom>
        </p:spPr>
      </p:pic>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1" y="326706"/>
            <a:ext cx="12192000" cy="707984"/>
          </a:xfrm>
        </p:spPr>
        <p:txBody>
          <a:bodyPr>
            <a:normAutofit fontScale="90000"/>
          </a:bodyPr>
          <a:lstStyle/>
          <a:p>
            <a:r>
              <a:rPr lang="en-US" dirty="0"/>
              <a:t>Reduce Vehicle Emissions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341468" y="1398494"/>
            <a:ext cx="7156770" cy="4803948"/>
          </a:xfrm>
        </p:spPr>
        <p:txBody>
          <a:bodyPr>
            <a:normAutofit/>
          </a:bodyPr>
          <a:lstStyle/>
          <a:p>
            <a:pPr marL="0" indent="0">
              <a:spcBef>
                <a:spcPts val="1200"/>
              </a:spcBef>
              <a:buNone/>
            </a:pPr>
            <a:r>
              <a:rPr lang="en-US" sz="2000" dirty="0"/>
              <a:t>• Need to consider the equivalent </a:t>
            </a:r>
            <a:r>
              <a:rPr lang="en-US" sz="2000" dirty="0" err="1"/>
              <a:t>tonnes</a:t>
            </a:r>
            <a:r>
              <a:rPr lang="en-US" sz="2000" dirty="0"/>
              <a:t> of CO2 (kgCO2e)</a:t>
            </a:r>
          </a:p>
          <a:p>
            <a:pPr marL="0" indent="0">
              <a:spcBef>
                <a:spcPts val="1200"/>
              </a:spcBef>
              <a:buNone/>
            </a:pPr>
            <a:r>
              <a:rPr lang="en-US" sz="2000" dirty="0"/>
              <a:t>• Electric vehicles </a:t>
            </a:r>
          </a:p>
          <a:p>
            <a:pPr marL="0" indent="0">
              <a:spcBef>
                <a:spcPts val="1200"/>
              </a:spcBef>
              <a:buNone/>
            </a:pPr>
            <a:r>
              <a:rPr lang="en-US" sz="2000" dirty="0"/>
              <a:t>	- are they powered from the grid? </a:t>
            </a:r>
          </a:p>
          <a:p>
            <a:pPr marL="0" indent="0">
              <a:spcBef>
                <a:spcPts val="1200"/>
              </a:spcBef>
              <a:buNone/>
            </a:pPr>
            <a:r>
              <a:rPr lang="en-US" sz="2000" dirty="0"/>
              <a:t> 	- is the grid power from renewable sources?</a:t>
            </a:r>
          </a:p>
          <a:p>
            <a:pPr marL="0" indent="0">
              <a:spcBef>
                <a:spcPts val="1200"/>
              </a:spcBef>
              <a:buNone/>
            </a:pPr>
            <a:r>
              <a:rPr lang="en-US" sz="2000" dirty="0"/>
              <a:t>      - can you draw power off-peak to use renewable power?</a:t>
            </a:r>
          </a:p>
          <a:p>
            <a:pPr marL="0" indent="0">
              <a:spcBef>
                <a:spcPts val="1200"/>
              </a:spcBef>
              <a:buNone/>
            </a:pPr>
            <a:r>
              <a:rPr lang="en-US" sz="2000" dirty="0"/>
              <a:t>	- hybrids will retain a mix of emission profiles</a:t>
            </a:r>
          </a:p>
          <a:p>
            <a:pPr marL="0" indent="0">
              <a:spcBef>
                <a:spcPts val="1200"/>
              </a:spcBef>
              <a:buNone/>
            </a:pPr>
            <a:r>
              <a:rPr lang="en-US" sz="2000" dirty="0"/>
              <a:t>• Sometimes it is easiest to convert units for consistent comparisons:</a:t>
            </a:r>
          </a:p>
          <a:p>
            <a:pPr marL="0" indent="0" algn="ctr">
              <a:spcBef>
                <a:spcPts val="1200"/>
              </a:spcBef>
              <a:buNone/>
            </a:pPr>
            <a:r>
              <a:rPr lang="en-US" sz="2000" dirty="0"/>
              <a:t>kWh </a:t>
            </a:r>
            <a:r>
              <a:rPr lang="en-US" sz="2000" dirty="0">
                <a:sym typeface="Wingdings" panose="05000000000000000000" pitchFamily="2" charset="2"/>
              </a:rPr>
              <a:t> kgCO</a:t>
            </a:r>
            <a:r>
              <a:rPr lang="en-US" sz="2000" baseline="-25000" dirty="0">
                <a:sym typeface="Wingdings" panose="05000000000000000000" pitchFamily="2" charset="2"/>
              </a:rPr>
              <a:t>2</a:t>
            </a:r>
            <a:r>
              <a:rPr lang="en-US" sz="2000" dirty="0">
                <a:sym typeface="Wingdings" panose="05000000000000000000" pitchFamily="2" charset="2"/>
              </a:rPr>
              <a:t>e km drive time  hours of operation</a:t>
            </a:r>
            <a:endParaRPr lang="en-US" sz="2000" dirty="0"/>
          </a:p>
          <a:p>
            <a:pPr marL="0" indent="0">
              <a:spcBef>
                <a:spcPts val="1200"/>
              </a:spcBef>
              <a:buNone/>
            </a:pPr>
            <a:endParaRPr lang="en-US" sz="2000" dirty="0"/>
          </a:p>
          <a:p>
            <a:pPr marL="0" indent="0">
              <a:spcBef>
                <a:spcPts val="1200"/>
              </a:spcBef>
              <a:buNone/>
            </a:pPr>
            <a:endParaRPr lang="en-US" sz="2200" dirty="0"/>
          </a:p>
          <a:p>
            <a:pPr marL="0" indent="0">
              <a:spcBef>
                <a:spcPts val="1200"/>
              </a:spcBef>
              <a:buNone/>
            </a:pPr>
            <a:endParaRPr lang="en-US" sz="2200" dirty="0"/>
          </a:p>
        </p:txBody>
      </p:sp>
      <p:pic>
        <p:nvPicPr>
          <p:cNvPr id="4" name="Picture 3">
            <a:extLst>
              <a:ext uri="{FF2B5EF4-FFF2-40B4-BE49-F238E27FC236}">
                <a16:creationId xmlns:a16="http://schemas.microsoft.com/office/drawing/2014/main" id="{3AC0917C-89E0-4500-B22A-F48F5875D9F7}"/>
              </a:ext>
            </a:extLst>
          </p:cNvPr>
          <p:cNvPicPr>
            <a:picLocks noChangeAspect="1"/>
          </p:cNvPicPr>
          <p:nvPr/>
        </p:nvPicPr>
        <p:blipFill>
          <a:blip r:embed="rId3"/>
          <a:stretch>
            <a:fillRect/>
          </a:stretch>
        </p:blipFill>
        <p:spPr>
          <a:xfrm>
            <a:off x="9134629" y="3089752"/>
            <a:ext cx="2965649" cy="1977100"/>
          </a:xfrm>
          <a:prstGeom prst="rect">
            <a:avLst/>
          </a:prstGeom>
        </p:spPr>
      </p:pic>
    </p:spTree>
    <p:extLst>
      <p:ext uri="{BB962C8B-B14F-4D97-AF65-F5344CB8AC3E}">
        <p14:creationId xmlns:p14="http://schemas.microsoft.com/office/powerpoint/2010/main" val="24923085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Helvetica Neue Medium"/>
              </a:rPr>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1" y="326706"/>
            <a:ext cx="12192000" cy="707984"/>
          </a:xfrm>
        </p:spPr>
        <p:txBody>
          <a:bodyPr>
            <a:normAutofit fontScale="90000"/>
          </a:bodyPr>
          <a:lstStyle/>
          <a:p>
            <a:r>
              <a:rPr lang="en-US" dirty="0"/>
              <a:t>Reduce Industrial By-Product Emissions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448886" y="1511559"/>
            <a:ext cx="8570423" cy="1221250"/>
          </a:xfrm>
        </p:spPr>
        <p:txBody>
          <a:bodyPr>
            <a:normAutofit/>
          </a:bodyPr>
          <a:lstStyle/>
          <a:p>
            <a:pPr marL="0" indent="0">
              <a:buNone/>
            </a:pPr>
            <a:r>
              <a:rPr lang="en-US" sz="2000" dirty="0"/>
              <a:t>• What types of industry do you have?</a:t>
            </a:r>
          </a:p>
          <a:p>
            <a:pPr marL="0" indent="0">
              <a:buNone/>
            </a:pPr>
            <a:r>
              <a:rPr lang="en-US" sz="2000" dirty="0"/>
              <a:t>• How can you encourage action from private industry?</a:t>
            </a:r>
            <a:endParaRPr lang="en-US" sz="2200" dirty="0"/>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6" name="Picture 5">
            <a:extLst>
              <a:ext uri="{FF2B5EF4-FFF2-40B4-BE49-F238E27FC236}">
                <a16:creationId xmlns:a16="http://schemas.microsoft.com/office/drawing/2014/main" id="{79BC0625-340F-4D40-A90F-8289ADA5FA11}"/>
              </a:ext>
            </a:extLst>
          </p:cNvPr>
          <p:cNvPicPr>
            <a:picLocks noChangeAspect="1"/>
          </p:cNvPicPr>
          <p:nvPr/>
        </p:nvPicPr>
        <p:blipFill>
          <a:blip r:embed="rId3"/>
          <a:stretch>
            <a:fillRect/>
          </a:stretch>
        </p:blipFill>
        <p:spPr>
          <a:xfrm>
            <a:off x="9448799" y="1034690"/>
            <a:ext cx="2743200" cy="4114800"/>
          </a:xfrm>
          <a:prstGeom prst="rect">
            <a:avLst/>
          </a:prstGeom>
        </p:spPr>
      </p:pic>
      <p:sp>
        <p:nvSpPr>
          <p:cNvPr id="7" name="Content Placeholder 2">
            <a:extLst>
              <a:ext uri="{FF2B5EF4-FFF2-40B4-BE49-F238E27FC236}">
                <a16:creationId xmlns:a16="http://schemas.microsoft.com/office/drawing/2014/main" id="{242517DA-4E5B-45C4-AEE5-9784EC9C8EA8}"/>
              </a:ext>
            </a:extLst>
          </p:cNvPr>
          <p:cNvSpPr txBox="1">
            <a:spLocks/>
          </p:cNvSpPr>
          <p:nvPr/>
        </p:nvSpPr>
        <p:spPr>
          <a:xfrm>
            <a:off x="1216774" y="2971800"/>
            <a:ext cx="7034645" cy="2073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312543"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88"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631"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74"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718"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262"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805"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349"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892" marR="0" indent="-312543" algn="l" defTabSz="41077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spcBef>
                <a:spcPts val="600"/>
              </a:spcBef>
              <a:buFontTx/>
              <a:buNone/>
            </a:pPr>
            <a:r>
              <a:rPr lang="en-US" sz="2000" kern="0" dirty="0"/>
              <a:t>• Bylaws (the stick)</a:t>
            </a:r>
          </a:p>
          <a:p>
            <a:pPr marL="0" indent="0">
              <a:spcBef>
                <a:spcPts val="600"/>
              </a:spcBef>
              <a:buFontTx/>
              <a:buNone/>
            </a:pPr>
            <a:r>
              <a:rPr lang="en-US" sz="2000" kern="0" dirty="0"/>
              <a:t>• Funding (the carrot)</a:t>
            </a:r>
          </a:p>
          <a:p>
            <a:pPr marL="0" indent="0">
              <a:spcBef>
                <a:spcPts val="600"/>
              </a:spcBef>
              <a:buFontTx/>
              <a:buNone/>
            </a:pPr>
            <a:r>
              <a:rPr lang="en-US" sz="2000" kern="0" dirty="0"/>
              <a:t>• Procurement policies</a:t>
            </a:r>
          </a:p>
          <a:p>
            <a:pPr marL="0" indent="0">
              <a:spcBef>
                <a:spcPts val="600"/>
              </a:spcBef>
              <a:buFontTx/>
              <a:buNone/>
            </a:pPr>
            <a:r>
              <a:rPr lang="en-US" sz="2000" kern="0" dirty="0"/>
              <a:t>• Education</a:t>
            </a:r>
          </a:p>
          <a:p>
            <a:pPr marL="0" indent="0">
              <a:spcBef>
                <a:spcPts val="600"/>
              </a:spcBef>
              <a:buFontTx/>
              <a:buNone/>
            </a:pPr>
            <a:r>
              <a:rPr lang="en-US" sz="2000" kern="0" dirty="0"/>
              <a:t>• Economic development plans</a:t>
            </a:r>
          </a:p>
          <a:p>
            <a:pPr marL="0" indent="0">
              <a:spcBef>
                <a:spcPts val="600"/>
              </a:spcBef>
              <a:buFontTx/>
              <a:buNone/>
            </a:pPr>
            <a:endParaRPr lang="en-US" sz="2200" kern="0" dirty="0"/>
          </a:p>
        </p:txBody>
      </p:sp>
      <p:pic>
        <p:nvPicPr>
          <p:cNvPr id="9" name="Picture 8">
            <a:extLst>
              <a:ext uri="{FF2B5EF4-FFF2-40B4-BE49-F238E27FC236}">
                <a16:creationId xmlns:a16="http://schemas.microsoft.com/office/drawing/2014/main" id="{27DB8A1D-0C57-4B5D-A7C6-227215B8744B}"/>
              </a:ext>
            </a:extLst>
          </p:cNvPr>
          <p:cNvPicPr>
            <a:picLocks noChangeAspect="1"/>
          </p:cNvPicPr>
          <p:nvPr/>
        </p:nvPicPr>
        <p:blipFill>
          <a:blip r:embed="rId4"/>
          <a:stretch>
            <a:fillRect/>
          </a:stretch>
        </p:blipFill>
        <p:spPr>
          <a:xfrm>
            <a:off x="6881064" y="1034689"/>
            <a:ext cx="2567734" cy="2603899"/>
          </a:xfrm>
          <a:prstGeom prst="rect">
            <a:avLst/>
          </a:prstGeom>
        </p:spPr>
      </p:pic>
      <p:pic>
        <p:nvPicPr>
          <p:cNvPr id="10" name="Picture 9">
            <a:extLst>
              <a:ext uri="{FF2B5EF4-FFF2-40B4-BE49-F238E27FC236}">
                <a16:creationId xmlns:a16="http://schemas.microsoft.com/office/drawing/2014/main" id="{7314725C-4DD2-4FD0-AC6C-7FD15DB50909}"/>
              </a:ext>
            </a:extLst>
          </p:cNvPr>
          <p:cNvPicPr>
            <a:picLocks noChangeAspect="1"/>
          </p:cNvPicPr>
          <p:nvPr/>
        </p:nvPicPr>
        <p:blipFill>
          <a:blip r:embed="rId5"/>
          <a:stretch>
            <a:fillRect/>
          </a:stretch>
        </p:blipFill>
        <p:spPr>
          <a:xfrm>
            <a:off x="6881062" y="3638589"/>
            <a:ext cx="2567735" cy="1510902"/>
          </a:xfrm>
          <a:prstGeom prst="rect">
            <a:avLst/>
          </a:prstGeom>
        </p:spPr>
      </p:pic>
    </p:spTree>
    <p:extLst>
      <p:ext uri="{BB962C8B-B14F-4D97-AF65-F5344CB8AC3E}">
        <p14:creationId xmlns:p14="http://schemas.microsoft.com/office/powerpoint/2010/main" val="24250385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D2083B-44C5-438E-AFB0-2E7158340762}"/>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tint val="75000"/>
                  </a:srgbClr>
                </a:solidFill>
                <a:effectLst/>
                <a:uLnTx/>
                <a:uFillTx/>
                <a:latin typeface="Helvetica Neue Medium"/>
              </a:rPr>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0" y="515779"/>
            <a:ext cx="12192000" cy="707984"/>
          </a:xfrm>
        </p:spPr>
        <p:txBody>
          <a:bodyPr>
            <a:normAutofit fontScale="90000"/>
          </a:bodyPr>
          <a:lstStyle/>
          <a:p>
            <a:r>
              <a:rPr lang="en-US" dirty="0"/>
              <a:t>Reduce Life Cycle Carbon Footprint</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943737" y="1638526"/>
            <a:ext cx="8570423" cy="3142304"/>
          </a:xfrm>
        </p:spPr>
        <p:txBody>
          <a:bodyPr>
            <a:noAutofit/>
          </a:bodyPr>
          <a:lstStyle/>
          <a:p>
            <a:pPr marL="0" indent="0">
              <a:buNone/>
            </a:pPr>
            <a:r>
              <a:rPr lang="en-US" sz="2200" dirty="0"/>
              <a:t>• Operations and Maintenance Activities</a:t>
            </a:r>
          </a:p>
          <a:p>
            <a:pPr marL="0" indent="0">
              <a:buNone/>
            </a:pPr>
            <a:r>
              <a:rPr lang="en-US" sz="2200" dirty="0"/>
              <a:t>• Carbon footprints of materials</a:t>
            </a:r>
          </a:p>
          <a:p>
            <a:pPr marL="0" indent="0">
              <a:buNone/>
            </a:pPr>
            <a:r>
              <a:rPr lang="en-US" sz="2200" dirty="0"/>
              <a:t>• Carbon sequestration</a:t>
            </a:r>
          </a:p>
          <a:p>
            <a:pPr marL="0" indent="0">
              <a:buNone/>
            </a:pPr>
            <a:r>
              <a:rPr lang="en-US" sz="2200" dirty="0"/>
              <a:t>• Building practices</a:t>
            </a:r>
          </a:p>
          <a:p>
            <a:pPr marL="0" indent="0">
              <a:buNone/>
            </a:pPr>
            <a:r>
              <a:rPr lang="en-US" sz="2200" dirty="0"/>
              <a:t>• Extend useful life of infrastructure</a:t>
            </a:r>
          </a:p>
        </p:txBody>
      </p:sp>
      <p:pic>
        <p:nvPicPr>
          <p:cNvPr id="5" name="Picture 4">
            <a:extLst>
              <a:ext uri="{FF2B5EF4-FFF2-40B4-BE49-F238E27FC236}">
                <a16:creationId xmlns:a16="http://schemas.microsoft.com/office/drawing/2014/main" id="{68E19767-3359-46D2-8B2B-33B1E2B1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294" y="6144365"/>
            <a:ext cx="504825" cy="524241"/>
          </a:xfrm>
          <a:prstGeom prst="rect">
            <a:avLst/>
          </a:prstGeom>
        </p:spPr>
      </p:pic>
      <p:pic>
        <p:nvPicPr>
          <p:cNvPr id="11" name="Picture 10">
            <a:extLst>
              <a:ext uri="{FF2B5EF4-FFF2-40B4-BE49-F238E27FC236}">
                <a16:creationId xmlns:a16="http://schemas.microsoft.com/office/drawing/2014/main" id="{EFA6270E-DC61-4F1A-B94A-7ACB741124B3}"/>
              </a:ext>
            </a:extLst>
          </p:cNvPr>
          <p:cNvPicPr>
            <a:picLocks noChangeAspect="1"/>
          </p:cNvPicPr>
          <p:nvPr/>
        </p:nvPicPr>
        <p:blipFill>
          <a:blip r:embed="rId3"/>
          <a:stretch>
            <a:fillRect/>
          </a:stretch>
        </p:blipFill>
        <p:spPr>
          <a:xfrm>
            <a:off x="8363398" y="1921421"/>
            <a:ext cx="2721262" cy="2576514"/>
          </a:xfrm>
          <a:prstGeom prst="rect">
            <a:avLst/>
          </a:prstGeom>
        </p:spPr>
      </p:pic>
    </p:spTree>
    <p:extLst>
      <p:ext uri="{BB962C8B-B14F-4D97-AF65-F5344CB8AC3E}">
        <p14:creationId xmlns:p14="http://schemas.microsoft.com/office/powerpoint/2010/main" val="23426967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82226-234A-456B-A0C5-DB271DC51858}"/>
              </a:ext>
            </a:extLst>
          </p:cNvPr>
          <p:cNvSpPr txBox="1"/>
          <p:nvPr/>
        </p:nvSpPr>
        <p:spPr>
          <a:xfrm>
            <a:off x="0" y="469231"/>
            <a:ext cx="121920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CA" sz="42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What are the benefits of a regional approach?</a:t>
            </a:r>
          </a:p>
        </p:txBody>
      </p:sp>
      <p:pic>
        <p:nvPicPr>
          <p:cNvPr id="4" name="Picture 3">
            <a:extLst>
              <a:ext uri="{FF2B5EF4-FFF2-40B4-BE49-F238E27FC236}">
                <a16:creationId xmlns:a16="http://schemas.microsoft.com/office/drawing/2014/main" id="{17D8AB5C-F232-49BE-A77B-E357ED9F07A0}"/>
              </a:ext>
            </a:extLst>
          </p:cNvPr>
          <p:cNvPicPr>
            <a:picLocks noChangeAspect="1"/>
          </p:cNvPicPr>
          <p:nvPr/>
        </p:nvPicPr>
        <p:blipFill>
          <a:blip r:embed="rId2"/>
          <a:stretch>
            <a:fillRect/>
          </a:stretch>
        </p:blipFill>
        <p:spPr>
          <a:xfrm>
            <a:off x="7850041" y="1218154"/>
            <a:ext cx="4341959" cy="3763031"/>
          </a:xfrm>
          <a:prstGeom prst="rect">
            <a:avLst/>
          </a:prstGeom>
        </p:spPr>
      </p:pic>
      <p:sp>
        <p:nvSpPr>
          <p:cNvPr id="8" name="TextBox 7">
            <a:extLst>
              <a:ext uri="{FF2B5EF4-FFF2-40B4-BE49-F238E27FC236}">
                <a16:creationId xmlns:a16="http://schemas.microsoft.com/office/drawing/2014/main" id="{1839DF91-DFEB-4C38-9098-EA669CF1CD8A}"/>
              </a:ext>
            </a:extLst>
          </p:cNvPr>
          <p:cNvSpPr txBox="1"/>
          <p:nvPr/>
        </p:nvSpPr>
        <p:spPr>
          <a:xfrm>
            <a:off x="289913" y="1218154"/>
            <a:ext cx="8520056" cy="3718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Information sharing and knowledge mobilization</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lang="en-CA" sz="3200" dirty="0">
                <a:solidFill>
                  <a:srgbClr val="000000"/>
                </a:solidFill>
                <a:latin typeface="Calibri" panose="020F0502020204030204" pitchFamily="34" charset="0"/>
                <a:ea typeface="Helvetica Neue"/>
                <a:cs typeface="Calibri" panose="020F0502020204030204" pitchFamily="34" charset="0"/>
                <a:sym typeface="Helvetica Neue"/>
              </a:rPr>
              <a:t>Collaboration on joint projects</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Sharing tools, templates, human resources</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lang="en-CA" sz="3200" dirty="0">
                <a:solidFill>
                  <a:srgbClr val="000000"/>
                </a:solidFill>
                <a:latin typeface="Calibri" panose="020F0502020204030204" pitchFamily="34" charset="0"/>
                <a:ea typeface="Helvetica Neue"/>
                <a:cs typeface="Calibri" panose="020F0502020204030204" pitchFamily="34" charset="0"/>
                <a:sym typeface="Helvetica Neue"/>
              </a:rPr>
              <a:t>Developing purchasing groups for cost sharing</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a:t>
            </a:r>
          </a:p>
        </p:txBody>
      </p:sp>
    </p:spTree>
    <p:extLst>
      <p:ext uri="{BB962C8B-B14F-4D97-AF65-F5344CB8AC3E}">
        <p14:creationId xmlns:p14="http://schemas.microsoft.com/office/powerpoint/2010/main" val="245163135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82226-234A-456B-A0C5-DB271DC51858}"/>
              </a:ext>
            </a:extLst>
          </p:cNvPr>
          <p:cNvSpPr txBox="1"/>
          <p:nvPr/>
        </p:nvSpPr>
        <p:spPr>
          <a:xfrm>
            <a:off x="0" y="469231"/>
            <a:ext cx="121920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CA" sz="42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What would this look like?</a:t>
            </a:r>
          </a:p>
        </p:txBody>
      </p:sp>
      <p:pic>
        <p:nvPicPr>
          <p:cNvPr id="4" name="Picture 3">
            <a:extLst>
              <a:ext uri="{FF2B5EF4-FFF2-40B4-BE49-F238E27FC236}">
                <a16:creationId xmlns:a16="http://schemas.microsoft.com/office/drawing/2014/main" id="{17D8AB5C-F232-49BE-A77B-E357ED9F07A0}"/>
              </a:ext>
            </a:extLst>
          </p:cNvPr>
          <p:cNvPicPr>
            <a:picLocks noChangeAspect="1"/>
          </p:cNvPicPr>
          <p:nvPr/>
        </p:nvPicPr>
        <p:blipFill>
          <a:blip r:embed="rId2"/>
          <a:stretch>
            <a:fillRect/>
          </a:stretch>
        </p:blipFill>
        <p:spPr>
          <a:xfrm>
            <a:off x="8756621" y="336029"/>
            <a:ext cx="3435379" cy="2977328"/>
          </a:xfrm>
          <a:prstGeom prst="rect">
            <a:avLst/>
          </a:prstGeom>
        </p:spPr>
      </p:pic>
      <p:sp>
        <p:nvSpPr>
          <p:cNvPr id="8" name="TextBox 7">
            <a:extLst>
              <a:ext uri="{FF2B5EF4-FFF2-40B4-BE49-F238E27FC236}">
                <a16:creationId xmlns:a16="http://schemas.microsoft.com/office/drawing/2014/main" id="{1839DF91-DFEB-4C38-9098-EA669CF1CD8A}"/>
              </a:ext>
            </a:extLst>
          </p:cNvPr>
          <p:cNvSpPr txBox="1"/>
          <p:nvPr/>
        </p:nvSpPr>
        <p:spPr>
          <a:xfrm>
            <a:off x="289913" y="856517"/>
            <a:ext cx="9607122" cy="4442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Facilitated kickoff meeting </a:t>
            </a:r>
            <a:r>
              <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with “Anchor Municipality”, program development</a:t>
            </a:r>
          </a:p>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lang="en-CA" sz="2400" dirty="0">
                <a:solidFill>
                  <a:srgbClr val="000000"/>
                </a:solidFill>
                <a:latin typeface="Calibri" panose="020F0502020204030204" pitchFamily="34" charset="0"/>
                <a:ea typeface="Helvetica Neue"/>
                <a:cs typeface="Calibri" panose="020F0502020204030204" pitchFamily="34" charset="0"/>
                <a:sym typeface="Helvetica Neue"/>
              </a:rPr>
              <a:t>Recruit summit partners</a:t>
            </a:r>
            <a:endPar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endParaRPr>
          </a:p>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lang="en-CA" sz="2400" b="1" dirty="0">
                <a:solidFill>
                  <a:srgbClr val="000000"/>
                </a:solidFill>
                <a:latin typeface="Calibri" panose="020F0502020204030204" pitchFamily="34" charset="0"/>
                <a:ea typeface="Helvetica Neue"/>
                <a:cs typeface="Calibri" panose="020F0502020204030204" pitchFamily="34" charset="0"/>
                <a:sym typeface="Helvetica Neue"/>
              </a:rPr>
              <a:t>Climate Emergency Summit (All Stakeholders)</a:t>
            </a:r>
            <a:endPar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endParaRPr>
          </a:p>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Partner debrief</a:t>
            </a:r>
            <a:r>
              <a:rPr lang="en-CA" sz="2400" b="1" dirty="0">
                <a:solidFill>
                  <a:srgbClr val="000000"/>
                </a:solidFill>
                <a:latin typeface="Calibri" panose="020F0502020204030204" pitchFamily="34" charset="0"/>
                <a:ea typeface="Helvetica Neue"/>
                <a:cs typeface="Calibri" panose="020F0502020204030204" pitchFamily="34" charset="0"/>
                <a:sym typeface="Helvetica Neue"/>
              </a:rPr>
              <a:t> </a:t>
            </a: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workshop </a:t>
            </a:r>
            <a:r>
              <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 draft plans, terms of reference, agreements, roadmaps, etc.</a:t>
            </a:r>
          </a:p>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Finalize governance documents and action plan </a:t>
            </a:r>
          </a:p>
          <a:p>
            <a:pPr marL="342900" marR="0" lvl="0" indent="-342900" algn="l" defTabSz="584200" rtl="0" eaLnBrk="1" fontAlgn="auto" latinLnBrk="0" hangingPunct="0">
              <a:lnSpc>
                <a:spcPct val="100000"/>
              </a:lnSpc>
              <a:spcBef>
                <a:spcPts val="1800"/>
              </a:spcBef>
              <a:spcAft>
                <a:spcPts val="0"/>
              </a:spcAft>
              <a:buClrTx/>
              <a:buSzTx/>
              <a:buFont typeface="Arial" panose="020B0604020202020204" pitchFamily="34" charset="0"/>
              <a:buChar char="•"/>
              <a:tabLst/>
              <a:defRPr/>
            </a:pPr>
            <a:r>
              <a:rPr kumimoji="0" lang="en-CA" sz="24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Final consultation workshop and action plan kickoff</a:t>
            </a:r>
          </a:p>
        </p:txBody>
      </p:sp>
    </p:spTree>
    <p:extLst>
      <p:ext uri="{BB962C8B-B14F-4D97-AF65-F5344CB8AC3E}">
        <p14:creationId xmlns:p14="http://schemas.microsoft.com/office/powerpoint/2010/main" val="18894898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C10A-C811-4E2A-8F1B-70B5BA497041}"/>
              </a:ext>
            </a:extLst>
          </p:cNvPr>
          <p:cNvSpPr>
            <a:spLocks noGrp="1"/>
          </p:cNvSpPr>
          <p:nvPr>
            <p:ph type="title"/>
          </p:nvPr>
        </p:nvSpPr>
        <p:spPr/>
        <p:txBody>
          <a:bodyPr/>
          <a:lstStyle/>
          <a:p>
            <a:r>
              <a:rPr lang="en-CA" dirty="0"/>
              <a:t>Activity</a:t>
            </a:r>
          </a:p>
        </p:txBody>
      </p:sp>
      <p:pic>
        <p:nvPicPr>
          <p:cNvPr id="3" name="Picture 2" descr="SP00081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7666" y="2011976"/>
            <a:ext cx="4839420" cy="2718141"/>
          </a:xfrm>
          <a:prstGeom prst="rect">
            <a:avLst/>
          </a:prstGeom>
        </p:spPr>
      </p:pic>
      <p:sp>
        <p:nvSpPr>
          <p:cNvPr id="4" name="Content Placeholder 3">
            <a:extLst>
              <a:ext uri="{FF2B5EF4-FFF2-40B4-BE49-F238E27FC236}">
                <a16:creationId xmlns:a16="http://schemas.microsoft.com/office/drawing/2014/main" id="{18D8F68E-3189-47A9-A0F6-6C06FE9BC80A}"/>
              </a:ext>
            </a:extLst>
          </p:cNvPr>
          <p:cNvSpPr txBox="1">
            <a:spLocks/>
          </p:cNvSpPr>
          <p:nvPr/>
        </p:nvSpPr>
        <p:spPr bwMode="auto">
          <a:xfrm>
            <a:off x="2935343" y="5197741"/>
            <a:ext cx="5801398" cy="39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None/>
              <a:defRPr sz="2800" b="1" i="0" kern="1200">
                <a:solidFill>
                  <a:srgbClr val="49A648"/>
                </a:solidFill>
                <a:latin typeface="Arial Bold"/>
                <a:ea typeface="ＭＳ Ｐゴシック" charset="-128"/>
                <a:cs typeface="Arial Bold"/>
              </a:defRPr>
            </a:lvl1pPr>
            <a:lvl2pPr marL="742950" indent="-285750" algn="l" defTabSz="457200" rtl="0" eaLnBrk="1" fontAlgn="base" hangingPunct="1">
              <a:spcBef>
                <a:spcPct val="20000"/>
              </a:spcBef>
              <a:spcAft>
                <a:spcPct val="0"/>
              </a:spcAft>
              <a:buFont typeface="Arial"/>
              <a:buChar char="•"/>
              <a:defRPr sz="2600" b="0" i="0" kern="1200">
                <a:solidFill>
                  <a:schemeClr val="bg1">
                    <a:lumMod val="95000"/>
                  </a:schemeClr>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200" b="0" i="0" kern="1200">
                <a:solidFill>
                  <a:schemeClr val="bg1">
                    <a:lumMod val="95000"/>
                  </a:schemeClr>
                </a:solidFill>
                <a:latin typeface="Arial"/>
                <a:ea typeface="ＭＳ Ｐゴシック" charset="-128"/>
                <a:cs typeface="Arial"/>
              </a:defRPr>
            </a:lvl3pPr>
            <a:lvl4pPr marL="1714500" indent="-342900" algn="l" defTabSz="457200" rtl="0" eaLnBrk="1" fontAlgn="base" hangingPunct="1">
              <a:spcBef>
                <a:spcPct val="20000"/>
              </a:spcBef>
              <a:spcAft>
                <a:spcPct val="0"/>
              </a:spcAft>
              <a:buFont typeface="Arial"/>
              <a:buChar char="•"/>
              <a:defRPr sz="1800" b="0" i="0" kern="1200">
                <a:solidFill>
                  <a:schemeClr val="bg1">
                    <a:lumMod val="95000"/>
                  </a:schemeClr>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600" b="0" i="0" kern="1200">
                <a:solidFill>
                  <a:schemeClr val="bg1">
                    <a:lumMod val="95000"/>
                  </a:schemeClr>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CA" sz="2800" b="1" i="0" u="none" strike="noStrike" kern="1200" cap="none" spc="0" normalizeH="0" baseline="0" noProof="0" dirty="0">
                <a:ln>
                  <a:noFill/>
                </a:ln>
                <a:solidFill>
                  <a:srgbClr val="216095"/>
                </a:solidFill>
                <a:effectLst/>
                <a:uLnTx/>
                <a:uFillTx/>
                <a:latin typeface="Verdana"/>
                <a:ea typeface="ＭＳ Ｐゴシック" charset="-128"/>
                <a:cs typeface="Verdana"/>
              </a:rPr>
              <a:t>Consultation Partners</a:t>
            </a:r>
          </a:p>
        </p:txBody>
      </p:sp>
    </p:spTree>
    <p:extLst>
      <p:ext uri="{BB962C8B-B14F-4D97-AF65-F5344CB8AC3E}">
        <p14:creationId xmlns:p14="http://schemas.microsoft.com/office/powerpoint/2010/main" val="13977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C10A-C811-4E2A-8F1B-70B5BA497041}"/>
              </a:ext>
            </a:extLst>
          </p:cNvPr>
          <p:cNvSpPr>
            <a:spLocks noGrp="1"/>
          </p:cNvSpPr>
          <p:nvPr>
            <p:ph type="title"/>
          </p:nvPr>
        </p:nvSpPr>
        <p:spPr/>
        <p:txBody>
          <a:bodyPr/>
          <a:lstStyle/>
          <a:p>
            <a:r>
              <a:rPr lang="en-CA" dirty="0"/>
              <a:t>Activity</a:t>
            </a:r>
          </a:p>
        </p:txBody>
      </p:sp>
      <p:pic>
        <p:nvPicPr>
          <p:cNvPr id="3" name="Picture 2" descr="SP00081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7666" y="2011976"/>
            <a:ext cx="4839420" cy="2718141"/>
          </a:xfrm>
          <a:prstGeom prst="rect">
            <a:avLst/>
          </a:prstGeom>
        </p:spPr>
      </p:pic>
      <p:sp>
        <p:nvSpPr>
          <p:cNvPr id="4" name="Content Placeholder 3">
            <a:extLst>
              <a:ext uri="{FF2B5EF4-FFF2-40B4-BE49-F238E27FC236}">
                <a16:creationId xmlns:a16="http://schemas.microsoft.com/office/drawing/2014/main" id="{18D8F68E-3189-47A9-A0F6-6C06FE9BC80A}"/>
              </a:ext>
            </a:extLst>
          </p:cNvPr>
          <p:cNvSpPr txBox="1">
            <a:spLocks/>
          </p:cNvSpPr>
          <p:nvPr/>
        </p:nvSpPr>
        <p:spPr bwMode="auto">
          <a:xfrm>
            <a:off x="2476500" y="5197741"/>
            <a:ext cx="6724650" cy="39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None/>
              <a:defRPr sz="2800" b="1" i="0" kern="1200">
                <a:solidFill>
                  <a:srgbClr val="49A648"/>
                </a:solidFill>
                <a:latin typeface="Arial Bold"/>
                <a:ea typeface="ＭＳ Ｐゴシック" charset="-128"/>
                <a:cs typeface="Arial Bold"/>
              </a:defRPr>
            </a:lvl1pPr>
            <a:lvl2pPr marL="742950" indent="-285750" algn="l" defTabSz="457200" rtl="0" eaLnBrk="1" fontAlgn="base" hangingPunct="1">
              <a:spcBef>
                <a:spcPct val="20000"/>
              </a:spcBef>
              <a:spcAft>
                <a:spcPct val="0"/>
              </a:spcAft>
              <a:buFont typeface="Arial"/>
              <a:buChar char="•"/>
              <a:defRPr sz="2600" b="0" i="0" kern="1200">
                <a:solidFill>
                  <a:schemeClr val="bg1">
                    <a:lumMod val="95000"/>
                  </a:schemeClr>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200" b="0" i="0" kern="1200">
                <a:solidFill>
                  <a:schemeClr val="bg1">
                    <a:lumMod val="95000"/>
                  </a:schemeClr>
                </a:solidFill>
                <a:latin typeface="Arial"/>
                <a:ea typeface="ＭＳ Ｐゴシック" charset="-128"/>
                <a:cs typeface="Arial"/>
              </a:defRPr>
            </a:lvl3pPr>
            <a:lvl4pPr marL="1714500" indent="-342900" algn="l" defTabSz="457200" rtl="0" eaLnBrk="1" fontAlgn="base" hangingPunct="1">
              <a:spcBef>
                <a:spcPct val="20000"/>
              </a:spcBef>
              <a:spcAft>
                <a:spcPct val="0"/>
              </a:spcAft>
              <a:buFont typeface="Arial"/>
              <a:buChar char="•"/>
              <a:defRPr sz="1800" b="0" i="0" kern="1200">
                <a:solidFill>
                  <a:schemeClr val="bg1">
                    <a:lumMod val="95000"/>
                  </a:schemeClr>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600" b="0" i="0" kern="1200">
                <a:solidFill>
                  <a:schemeClr val="bg1">
                    <a:lumMod val="95000"/>
                  </a:schemeClr>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CA" sz="2800" b="1" i="0" u="none" strike="noStrike" kern="1200" cap="none" spc="0" normalizeH="0" baseline="0" noProof="0" dirty="0">
                <a:ln>
                  <a:noFill/>
                </a:ln>
                <a:solidFill>
                  <a:srgbClr val="216095"/>
                </a:solidFill>
                <a:effectLst/>
                <a:uLnTx/>
                <a:uFillTx/>
                <a:latin typeface="Verdana"/>
                <a:ea typeface="ＭＳ Ｐゴシック" charset="-128"/>
                <a:cs typeface="Verdana"/>
              </a:rPr>
              <a:t>Barriers to Mitigation Projects</a:t>
            </a:r>
          </a:p>
        </p:txBody>
      </p:sp>
    </p:spTree>
    <p:extLst>
      <p:ext uri="{BB962C8B-B14F-4D97-AF65-F5344CB8AC3E}">
        <p14:creationId xmlns:p14="http://schemas.microsoft.com/office/powerpoint/2010/main" val="251031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C10A-C811-4E2A-8F1B-70B5BA497041}"/>
              </a:ext>
            </a:extLst>
          </p:cNvPr>
          <p:cNvSpPr>
            <a:spLocks noGrp="1"/>
          </p:cNvSpPr>
          <p:nvPr>
            <p:ph type="title"/>
          </p:nvPr>
        </p:nvSpPr>
        <p:spPr/>
        <p:txBody>
          <a:bodyPr/>
          <a:lstStyle/>
          <a:p>
            <a:r>
              <a:rPr lang="en-CA" dirty="0"/>
              <a:t>Activity</a:t>
            </a:r>
          </a:p>
        </p:txBody>
      </p:sp>
      <p:pic>
        <p:nvPicPr>
          <p:cNvPr id="3" name="Picture 2" descr="SP00081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7666" y="2011976"/>
            <a:ext cx="4839420" cy="2718141"/>
          </a:xfrm>
          <a:prstGeom prst="rect">
            <a:avLst/>
          </a:prstGeom>
        </p:spPr>
      </p:pic>
      <p:sp>
        <p:nvSpPr>
          <p:cNvPr id="4" name="Content Placeholder 3">
            <a:extLst>
              <a:ext uri="{FF2B5EF4-FFF2-40B4-BE49-F238E27FC236}">
                <a16:creationId xmlns:a16="http://schemas.microsoft.com/office/drawing/2014/main" id="{18D8F68E-3189-47A9-A0F6-6C06FE9BC80A}"/>
              </a:ext>
            </a:extLst>
          </p:cNvPr>
          <p:cNvSpPr txBox="1">
            <a:spLocks/>
          </p:cNvSpPr>
          <p:nvPr/>
        </p:nvSpPr>
        <p:spPr bwMode="auto">
          <a:xfrm>
            <a:off x="2476500" y="5197741"/>
            <a:ext cx="6724650" cy="39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None/>
              <a:defRPr sz="2800" b="1" i="0" kern="1200">
                <a:solidFill>
                  <a:srgbClr val="49A648"/>
                </a:solidFill>
                <a:latin typeface="Arial Bold"/>
                <a:ea typeface="ＭＳ Ｐゴシック" charset="-128"/>
                <a:cs typeface="Arial Bold"/>
              </a:defRPr>
            </a:lvl1pPr>
            <a:lvl2pPr marL="742950" indent="-285750" algn="l" defTabSz="457200" rtl="0" eaLnBrk="1" fontAlgn="base" hangingPunct="1">
              <a:spcBef>
                <a:spcPct val="20000"/>
              </a:spcBef>
              <a:spcAft>
                <a:spcPct val="0"/>
              </a:spcAft>
              <a:buFont typeface="Arial"/>
              <a:buChar char="•"/>
              <a:defRPr sz="2600" b="0" i="0" kern="1200">
                <a:solidFill>
                  <a:schemeClr val="bg1">
                    <a:lumMod val="95000"/>
                  </a:schemeClr>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200" b="0" i="0" kern="1200">
                <a:solidFill>
                  <a:schemeClr val="bg1">
                    <a:lumMod val="95000"/>
                  </a:schemeClr>
                </a:solidFill>
                <a:latin typeface="Arial"/>
                <a:ea typeface="ＭＳ Ｐゴシック" charset="-128"/>
                <a:cs typeface="Arial"/>
              </a:defRPr>
            </a:lvl3pPr>
            <a:lvl4pPr marL="1714500" indent="-342900" algn="l" defTabSz="457200" rtl="0" eaLnBrk="1" fontAlgn="base" hangingPunct="1">
              <a:spcBef>
                <a:spcPct val="20000"/>
              </a:spcBef>
              <a:spcAft>
                <a:spcPct val="0"/>
              </a:spcAft>
              <a:buFont typeface="Arial"/>
              <a:buChar char="•"/>
              <a:defRPr sz="1800" b="0" i="0" kern="1200">
                <a:solidFill>
                  <a:schemeClr val="bg1">
                    <a:lumMod val="95000"/>
                  </a:schemeClr>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600" b="0" i="0" kern="1200">
                <a:solidFill>
                  <a:schemeClr val="bg1">
                    <a:lumMod val="95000"/>
                  </a:schemeClr>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CA" sz="2800" b="1" i="0" u="none" strike="noStrike" kern="1200" cap="none" spc="0" normalizeH="0" baseline="0" noProof="0" dirty="0">
                <a:ln>
                  <a:noFill/>
                </a:ln>
                <a:solidFill>
                  <a:srgbClr val="216095"/>
                </a:solidFill>
                <a:effectLst/>
                <a:uLnTx/>
                <a:uFillTx/>
                <a:latin typeface="Verdana"/>
                <a:ea typeface="ＭＳ Ｐゴシック" charset="-128"/>
                <a:cs typeface="Verdana"/>
              </a:rPr>
              <a:t>Opportunities</a:t>
            </a:r>
          </a:p>
        </p:txBody>
      </p:sp>
    </p:spTree>
    <p:extLst>
      <p:ext uri="{BB962C8B-B14F-4D97-AF65-F5344CB8AC3E}">
        <p14:creationId xmlns:p14="http://schemas.microsoft.com/office/powerpoint/2010/main" val="316696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C10A-C811-4E2A-8F1B-70B5BA497041}"/>
              </a:ext>
            </a:extLst>
          </p:cNvPr>
          <p:cNvSpPr>
            <a:spLocks noGrp="1"/>
          </p:cNvSpPr>
          <p:nvPr>
            <p:ph type="title"/>
          </p:nvPr>
        </p:nvSpPr>
        <p:spPr/>
        <p:txBody>
          <a:bodyPr/>
          <a:lstStyle/>
          <a:p>
            <a:r>
              <a:rPr lang="en-CA" dirty="0"/>
              <a:t>Activity</a:t>
            </a:r>
          </a:p>
        </p:txBody>
      </p:sp>
      <p:pic>
        <p:nvPicPr>
          <p:cNvPr id="3" name="Picture 2" descr="SP00081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37666" y="2011976"/>
            <a:ext cx="4839420" cy="2718141"/>
          </a:xfrm>
          <a:prstGeom prst="rect">
            <a:avLst/>
          </a:prstGeom>
        </p:spPr>
      </p:pic>
      <p:sp>
        <p:nvSpPr>
          <p:cNvPr id="4" name="Content Placeholder 3">
            <a:extLst>
              <a:ext uri="{FF2B5EF4-FFF2-40B4-BE49-F238E27FC236}">
                <a16:creationId xmlns:a16="http://schemas.microsoft.com/office/drawing/2014/main" id="{18D8F68E-3189-47A9-A0F6-6C06FE9BC80A}"/>
              </a:ext>
            </a:extLst>
          </p:cNvPr>
          <p:cNvSpPr txBox="1">
            <a:spLocks/>
          </p:cNvSpPr>
          <p:nvPr/>
        </p:nvSpPr>
        <p:spPr bwMode="auto">
          <a:xfrm>
            <a:off x="2476500" y="5197741"/>
            <a:ext cx="6724650" cy="399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None/>
              <a:defRPr sz="2800" b="1" i="0" kern="1200">
                <a:solidFill>
                  <a:srgbClr val="49A648"/>
                </a:solidFill>
                <a:latin typeface="Arial Bold"/>
                <a:ea typeface="ＭＳ Ｐゴシック" charset="-128"/>
                <a:cs typeface="Arial Bold"/>
              </a:defRPr>
            </a:lvl1pPr>
            <a:lvl2pPr marL="742950" indent="-285750" algn="l" defTabSz="457200" rtl="0" eaLnBrk="1" fontAlgn="base" hangingPunct="1">
              <a:spcBef>
                <a:spcPct val="20000"/>
              </a:spcBef>
              <a:spcAft>
                <a:spcPct val="0"/>
              </a:spcAft>
              <a:buFont typeface="Arial"/>
              <a:buChar char="•"/>
              <a:defRPr sz="2600" b="0" i="0" kern="1200">
                <a:solidFill>
                  <a:schemeClr val="bg1">
                    <a:lumMod val="95000"/>
                  </a:schemeClr>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200" b="0" i="0" kern="1200">
                <a:solidFill>
                  <a:schemeClr val="bg1">
                    <a:lumMod val="95000"/>
                  </a:schemeClr>
                </a:solidFill>
                <a:latin typeface="Arial"/>
                <a:ea typeface="ＭＳ Ｐゴシック" charset="-128"/>
                <a:cs typeface="Arial"/>
              </a:defRPr>
            </a:lvl3pPr>
            <a:lvl4pPr marL="1714500" indent="-342900" algn="l" defTabSz="457200" rtl="0" eaLnBrk="1" fontAlgn="base" hangingPunct="1">
              <a:spcBef>
                <a:spcPct val="20000"/>
              </a:spcBef>
              <a:spcAft>
                <a:spcPct val="0"/>
              </a:spcAft>
              <a:buFont typeface="Arial"/>
              <a:buChar char="•"/>
              <a:defRPr sz="1800" b="0" i="0" kern="1200">
                <a:solidFill>
                  <a:schemeClr val="bg1">
                    <a:lumMod val="95000"/>
                  </a:schemeClr>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600" b="0" i="0" kern="1200">
                <a:solidFill>
                  <a:schemeClr val="bg1">
                    <a:lumMod val="95000"/>
                  </a:schemeClr>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defRPr/>
            </a:pPr>
            <a:r>
              <a:rPr kumimoji="0" lang="en-CA" sz="2800" b="1" i="0" u="none" strike="noStrike" kern="1200" cap="none" spc="0" normalizeH="0" baseline="0" noProof="0" dirty="0">
                <a:ln>
                  <a:noFill/>
                </a:ln>
                <a:solidFill>
                  <a:srgbClr val="216095"/>
                </a:solidFill>
                <a:effectLst/>
                <a:uLnTx/>
                <a:uFillTx/>
                <a:latin typeface="Verdana"/>
                <a:ea typeface="ＭＳ Ｐゴシック" charset="-128"/>
                <a:cs typeface="Verdana"/>
              </a:rPr>
              <a:t>Discussion</a:t>
            </a:r>
          </a:p>
        </p:txBody>
      </p:sp>
    </p:spTree>
    <p:extLst>
      <p:ext uri="{BB962C8B-B14F-4D97-AF65-F5344CB8AC3E}">
        <p14:creationId xmlns:p14="http://schemas.microsoft.com/office/powerpoint/2010/main" val="202355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582226-234A-456B-A0C5-DB271DC51858}"/>
              </a:ext>
            </a:extLst>
          </p:cNvPr>
          <p:cNvSpPr txBox="1"/>
          <p:nvPr/>
        </p:nvSpPr>
        <p:spPr>
          <a:xfrm>
            <a:off x="1968649" y="469231"/>
            <a:ext cx="8057478"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CA" sz="4200" b="1" i="0" u="none" strike="noStrike" kern="1200" cap="none" spc="0" normalizeH="0" baseline="0" noProof="0" dirty="0">
                <a:ln>
                  <a:noFill/>
                </a:ln>
                <a:solidFill>
                  <a:srgbClr val="000000"/>
                </a:solidFill>
                <a:effectLst/>
                <a:uLnTx/>
                <a:uFillTx/>
                <a:latin typeface="Calibri" panose="020F0502020204030204" pitchFamily="34" charset="0"/>
                <a:ea typeface="Helvetica Neue"/>
                <a:cs typeface="Calibri" panose="020F0502020204030204" pitchFamily="34" charset="0"/>
                <a:sym typeface="Helvetica Neue"/>
              </a:rPr>
              <a:t>Why do we need such a thing?</a:t>
            </a:r>
          </a:p>
        </p:txBody>
      </p:sp>
      <p:sp>
        <p:nvSpPr>
          <p:cNvPr id="4" name="TextBox 3">
            <a:extLst>
              <a:ext uri="{FF2B5EF4-FFF2-40B4-BE49-F238E27FC236}">
                <a16:creationId xmlns:a16="http://schemas.microsoft.com/office/drawing/2014/main" id="{0B7CC919-3FF0-4DC5-B17C-02B75E80513B}"/>
              </a:ext>
            </a:extLst>
          </p:cNvPr>
          <p:cNvSpPr txBox="1"/>
          <p:nvPr/>
        </p:nvSpPr>
        <p:spPr>
          <a:xfrm>
            <a:off x="317350" y="1228689"/>
            <a:ext cx="11360075" cy="3718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Local Action for </a:t>
            </a:r>
            <a:r>
              <a:rPr lang="en-CA" sz="3200" dirty="0">
                <a:solidFill>
                  <a:srgbClr val="000000"/>
                </a:solidFill>
                <a:latin typeface="Calibri" panose="020F0502020204030204" pitchFamily="34" charset="0"/>
                <a:ea typeface="Helvetica Neue"/>
                <a:cs typeface="Calibri" panose="020F0502020204030204" pitchFamily="34" charset="0"/>
                <a:sym typeface="Helvetica Neue"/>
              </a:rPr>
              <a:t>G</a:t>
            </a: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lobal Impact</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lang="en-CA" sz="3200" dirty="0">
                <a:solidFill>
                  <a:srgbClr val="000000"/>
                </a:solidFill>
                <a:latin typeface="Calibri" panose="020F0502020204030204" pitchFamily="34" charset="0"/>
                <a:ea typeface="Helvetica Neue"/>
                <a:cs typeface="Calibri" panose="020F0502020204030204" pitchFamily="34" charset="0"/>
                <a:sym typeface="Helvetica Neue"/>
              </a:rPr>
              <a:t>One community acting alone has no effect</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Lack of federal guidelines</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lang="en-CA" sz="3200" dirty="0">
                <a:solidFill>
                  <a:srgbClr val="000000"/>
                </a:solidFill>
                <a:latin typeface="Calibri" panose="020F0502020204030204" pitchFamily="34" charset="0"/>
                <a:ea typeface="Helvetica Neue"/>
                <a:cs typeface="Calibri" panose="020F0502020204030204" pitchFamily="34" charset="0"/>
                <a:sym typeface="Helvetica Neue"/>
              </a:rPr>
              <a:t>Balancing costs with managing other assets</a:t>
            </a:r>
          </a:p>
          <a:p>
            <a:pPr marL="342900" marR="0" indent="-342900" defTabSz="584200" rtl="0" fontAlgn="auto" latinLnBrk="0" hangingPunct="0">
              <a:lnSpc>
                <a:spcPct val="100000"/>
              </a:lnSpc>
              <a:spcBef>
                <a:spcPts val="1800"/>
              </a:spcBef>
              <a:spcAft>
                <a:spcPts val="0"/>
              </a:spcAft>
              <a:buClrTx/>
              <a:buSzTx/>
              <a:buFont typeface="Arial" panose="020B0604020202020204" pitchFamily="34" charset="0"/>
              <a:buChar char="•"/>
              <a:tabLst/>
            </a:pPr>
            <a:r>
              <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Lack of resources to </a:t>
            </a:r>
            <a:r>
              <a:rPr lang="en-CA" sz="3200" dirty="0">
                <a:solidFill>
                  <a:srgbClr val="000000"/>
                </a:solidFill>
                <a:latin typeface="Calibri" panose="020F0502020204030204" pitchFamily="34" charset="0"/>
                <a:ea typeface="Helvetica Neue"/>
                <a:cs typeface="Calibri" panose="020F0502020204030204" pitchFamily="34" charset="0"/>
                <a:sym typeface="Helvetica Neue"/>
              </a:rPr>
              <a:t>make change</a:t>
            </a:r>
            <a:endParaRPr kumimoji="0" lang="en-CA" sz="3200"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endParaRPr>
          </a:p>
        </p:txBody>
      </p:sp>
      <p:pic>
        <p:nvPicPr>
          <p:cNvPr id="5" name="Picture 4">
            <a:extLst>
              <a:ext uri="{FF2B5EF4-FFF2-40B4-BE49-F238E27FC236}">
                <a16:creationId xmlns:a16="http://schemas.microsoft.com/office/drawing/2014/main" id="{EE237F38-92EC-4506-BC80-FFE4CB8D494C}"/>
              </a:ext>
            </a:extLst>
          </p:cNvPr>
          <p:cNvPicPr>
            <a:picLocks noChangeAspect="1"/>
          </p:cNvPicPr>
          <p:nvPr/>
        </p:nvPicPr>
        <p:blipFill>
          <a:blip r:embed="rId2"/>
          <a:stretch>
            <a:fillRect/>
          </a:stretch>
        </p:blipFill>
        <p:spPr>
          <a:xfrm>
            <a:off x="7642060" y="1218154"/>
            <a:ext cx="4341959" cy="3763031"/>
          </a:xfrm>
          <a:prstGeom prst="rect">
            <a:avLst/>
          </a:prstGeom>
        </p:spPr>
      </p:pic>
    </p:spTree>
    <p:extLst>
      <p:ext uri="{BB962C8B-B14F-4D97-AF65-F5344CB8AC3E}">
        <p14:creationId xmlns:p14="http://schemas.microsoft.com/office/powerpoint/2010/main" val="91111134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36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BU00537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85659" y="1176793"/>
            <a:ext cx="3763590" cy="4548146"/>
          </a:xfrm>
          <a:prstGeom prst="rect">
            <a:avLst/>
          </a:prstGeom>
        </p:spPr>
      </p:pic>
    </p:spTree>
    <p:extLst>
      <p:ext uri="{BB962C8B-B14F-4D97-AF65-F5344CB8AC3E}">
        <p14:creationId xmlns:p14="http://schemas.microsoft.com/office/powerpoint/2010/main" val="154265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306-A9C9-484F-9797-F6509AF0346B}"/>
              </a:ext>
            </a:extLst>
          </p:cNvPr>
          <p:cNvSpPr>
            <a:spLocks noGrp="1"/>
          </p:cNvSpPr>
          <p:nvPr>
            <p:ph type="title" idx="4294967295"/>
          </p:nvPr>
        </p:nvSpPr>
        <p:spPr>
          <a:xfrm>
            <a:off x="448887" y="326706"/>
            <a:ext cx="8144507" cy="707984"/>
          </a:xfrm>
        </p:spPr>
        <p:txBody>
          <a:bodyPr>
            <a:normAutofit fontScale="90000"/>
          </a:bodyPr>
          <a:lstStyle/>
          <a:p>
            <a:r>
              <a:rPr lang="en-US"/>
              <a:t>Carbon Equivalencies</a:t>
            </a:r>
          </a:p>
        </p:txBody>
      </p:sp>
      <p:sp>
        <p:nvSpPr>
          <p:cNvPr id="3" name="Content Placeholder 2">
            <a:extLst>
              <a:ext uri="{FF2B5EF4-FFF2-40B4-BE49-F238E27FC236}">
                <a16:creationId xmlns:a16="http://schemas.microsoft.com/office/drawing/2014/main" id="{623EBEDE-1AAC-4752-A93B-60B868A669F3}"/>
              </a:ext>
            </a:extLst>
          </p:cNvPr>
          <p:cNvSpPr>
            <a:spLocks noGrp="1"/>
          </p:cNvSpPr>
          <p:nvPr>
            <p:ph idx="4294967295"/>
          </p:nvPr>
        </p:nvSpPr>
        <p:spPr>
          <a:xfrm>
            <a:off x="448886" y="1040217"/>
            <a:ext cx="9137565" cy="5087871"/>
          </a:xfrm>
        </p:spPr>
        <p:txBody>
          <a:bodyPr>
            <a:normAutofit/>
          </a:bodyPr>
          <a:lstStyle/>
          <a:p>
            <a:pPr marL="0" indent="0">
              <a:buNone/>
            </a:pPr>
            <a:r>
              <a:rPr lang="en-US" sz="2000" b="1"/>
              <a:t>Not all kWh are Equal! Need to use Energy Conversion Factors</a:t>
            </a:r>
          </a:p>
          <a:p>
            <a:pPr marL="0" indent="0">
              <a:buNone/>
            </a:pPr>
            <a:endParaRPr lang="en-US" sz="2000"/>
          </a:p>
          <a:p>
            <a:pPr marL="0" indent="0">
              <a:buNone/>
            </a:pPr>
            <a:endParaRPr lang="en-US" sz="2000"/>
          </a:p>
          <a:p>
            <a:pPr marL="0" indent="0">
              <a:buNone/>
            </a:pPr>
            <a:endParaRPr lang="en-US" sz="2200"/>
          </a:p>
          <a:p>
            <a:pPr marL="0" indent="0">
              <a:buNone/>
            </a:pPr>
            <a:endParaRPr lang="en-US" sz="2200"/>
          </a:p>
        </p:txBody>
      </p:sp>
      <p:pic>
        <p:nvPicPr>
          <p:cNvPr id="5" name="Picture 4">
            <a:extLst>
              <a:ext uri="{FF2B5EF4-FFF2-40B4-BE49-F238E27FC236}">
                <a16:creationId xmlns:a16="http://schemas.microsoft.com/office/drawing/2014/main" id="{F6B608D8-8028-4AD7-8040-5B995A002D56}"/>
              </a:ext>
            </a:extLst>
          </p:cNvPr>
          <p:cNvPicPr>
            <a:picLocks noChangeAspect="1"/>
          </p:cNvPicPr>
          <p:nvPr/>
        </p:nvPicPr>
        <p:blipFill>
          <a:blip r:embed="rId2"/>
          <a:stretch>
            <a:fillRect/>
          </a:stretch>
        </p:blipFill>
        <p:spPr>
          <a:xfrm>
            <a:off x="448885" y="1386480"/>
            <a:ext cx="7552115" cy="5186604"/>
          </a:xfrm>
          <a:prstGeom prst="rect">
            <a:avLst/>
          </a:prstGeom>
        </p:spPr>
      </p:pic>
    </p:spTree>
    <p:extLst>
      <p:ext uri="{BB962C8B-B14F-4D97-AF65-F5344CB8AC3E}">
        <p14:creationId xmlns:p14="http://schemas.microsoft.com/office/powerpoint/2010/main" val="17787508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B5349F-2EDF-41EF-8B4B-98AAF12B292B}"/>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E38E185-278A-4F74-B9DF-242523AEFCCC}"/>
              </a:ext>
            </a:extLst>
          </p:cNvPr>
          <p:cNvSpPr>
            <a:spLocks noGrp="1"/>
          </p:cNvSpPr>
          <p:nvPr>
            <p:ph type="title" idx="4294967295"/>
          </p:nvPr>
        </p:nvSpPr>
        <p:spPr>
          <a:xfrm>
            <a:off x="642561" y="416378"/>
            <a:ext cx="10906875" cy="652949"/>
          </a:xfrm>
        </p:spPr>
        <p:txBody>
          <a:bodyPr>
            <a:normAutofit fontScale="90000"/>
          </a:bodyPr>
          <a:lstStyle/>
          <a:p>
            <a:r>
              <a:rPr lang="en-CA" dirty="0"/>
              <a:t>Adaptation versus Mitigation</a:t>
            </a:r>
          </a:p>
        </p:txBody>
      </p:sp>
      <p:sp>
        <p:nvSpPr>
          <p:cNvPr id="5" name="Rectangle 4">
            <a:extLst>
              <a:ext uri="{FF2B5EF4-FFF2-40B4-BE49-F238E27FC236}">
                <a16:creationId xmlns:a16="http://schemas.microsoft.com/office/drawing/2014/main" id="{C09EA96D-C943-4314-88DA-33E946AE0BAF}"/>
              </a:ext>
            </a:extLst>
          </p:cNvPr>
          <p:cNvSpPr/>
          <p:nvPr/>
        </p:nvSpPr>
        <p:spPr>
          <a:xfrm>
            <a:off x="677334" y="1772564"/>
            <a:ext cx="5784259"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prstClr val="black"/>
                </a:solidFill>
                <a:latin typeface="Trebuchet MS" panose="020B0603020202020204"/>
              </a:rPr>
              <a:t>Climate Adaptation </a:t>
            </a:r>
            <a:r>
              <a:rPr lang="en-CA" sz="2400" i="1" dirty="0">
                <a:solidFill>
                  <a:prstClr val="black"/>
                </a:solidFill>
                <a:latin typeface="Trebuchet MS" panose="020B0603020202020204"/>
              </a:rPr>
              <a:t>– creating solutions (engineered, social, procedural, etc.) to maintain levels of service under long-term climatic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i="1" dirty="0">
              <a:solidFill>
                <a:prstClr val="black"/>
              </a:solidFill>
              <a:latin typeface="Trebuchet MS" panose="020B06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prstClr val="black"/>
                </a:solidFill>
                <a:latin typeface="Trebuchet MS" panose="020B0603020202020204"/>
              </a:rPr>
              <a:t>Climate Mitigation </a:t>
            </a:r>
            <a:r>
              <a:rPr lang="en-CA" sz="2400" i="1" dirty="0">
                <a:solidFill>
                  <a:prstClr val="black"/>
                </a:solidFill>
                <a:latin typeface="Trebuchet MS" panose="020B0603020202020204"/>
              </a:rPr>
              <a:t>– creating solutions for the root causes of climate change.</a:t>
            </a:r>
            <a:endPar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F7AAA016-E41F-435A-860E-799968AA4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587" y="6094226"/>
            <a:ext cx="504825" cy="524241"/>
          </a:xfrm>
          <a:prstGeom prst="rect">
            <a:avLst/>
          </a:prstGeom>
        </p:spPr>
      </p:pic>
      <p:pic>
        <p:nvPicPr>
          <p:cNvPr id="1028" name="Picture 4" descr="What&amp;#39;s the difference between global warming and climate change? | NOAA  Climate.gov">
            <a:extLst>
              <a:ext uri="{FF2B5EF4-FFF2-40B4-BE49-F238E27FC236}">
                <a16:creationId xmlns:a16="http://schemas.microsoft.com/office/drawing/2014/main" id="{5970AF46-AA50-4451-82B5-DF2FE573D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825" y="1452667"/>
            <a:ext cx="5530175" cy="368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025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5B0B14-1910-4F63-B2D2-55918A5CFD41}"/>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www.aimnetwork.ca</a:t>
            </a:r>
          </a:p>
        </p:txBody>
      </p:sp>
      <p:pic>
        <p:nvPicPr>
          <p:cNvPr id="6146" name="Picture 2" descr="What Does Climate Resilience Look Like? | Center for Clean Air Policy">
            <a:extLst>
              <a:ext uri="{FF2B5EF4-FFF2-40B4-BE49-F238E27FC236}">
                <a16:creationId xmlns:a16="http://schemas.microsoft.com/office/drawing/2014/main" id="{FC3079D0-E4DA-40F4-98F2-074190C18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687" y="1143943"/>
            <a:ext cx="6036522" cy="38414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22FCB92-687C-4DA7-8059-69554DBADC99}"/>
              </a:ext>
            </a:extLst>
          </p:cNvPr>
          <p:cNvSpPr txBox="1">
            <a:spLocks/>
          </p:cNvSpPr>
          <p:nvPr/>
        </p:nvSpPr>
        <p:spPr>
          <a:xfrm>
            <a:off x="3076687" y="289471"/>
            <a:ext cx="6036522" cy="65294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solidFill>
                  <a:schemeClr val="tx1"/>
                </a:solidFill>
              </a:rPr>
              <a:t>Adaptation versus Mitigation</a:t>
            </a:r>
          </a:p>
        </p:txBody>
      </p:sp>
    </p:spTree>
    <p:extLst>
      <p:ext uri="{BB962C8B-B14F-4D97-AF65-F5344CB8AC3E}">
        <p14:creationId xmlns:p14="http://schemas.microsoft.com/office/powerpoint/2010/main" val="18438301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E5CCD-5ED6-46F8-AC2F-125F3DA51F00}"/>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2A3FC3D-32D2-4BAF-A8CF-3F3395588C15}"/>
              </a:ext>
            </a:extLst>
          </p:cNvPr>
          <p:cNvSpPr>
            <a:spLocks noGrp="1"/>
          </p:cNvSpPr>
          <p:nvPr>
            <p:ph type="title" idx="4294967295"/>
          </p:nvPr>
        </p:nvSpPr>
        <p:spPr>
          <a:xfrm>
            <a:off x="0" y="464487"/>
            <a:ext cx="12191999" cy="688975"/>
          </a:xfrm>
        </p:spPr>
        <p:txBody>
          <a:bodyPr>
            <a:normAutofit fontScale="90000"/>
          </a:bodyPr>
          <a:lstStyle/>
          <a:p>
            <a:r>
              <a:rPr lang="en-US" dirty="0"/>
              <a:t>Representative Concentration Pathway</a:t>
            </a:r>
          </a:p>
        </p:txBody>
      </p:sp>
      <p:sp>
        <p:nvSpPr>
          <p:cNvPr id="6" name="TextBox 5">
            <a:extLst>
              <a:ext uri="{FF2B5EF4-FFF2-40B4-BE49-F238E27FC236}">
                <a16:creationId xmlns:a16="http://schemas.microsoft.com/office/drawing/2014/main" id="{5D182AFF-1E16-4F31-81B7-C88096DA32EA}"/>
              </a:ext>
            </a:extLst>
          </p:cNvPr>
          <p:cNvSpPr txBox="1"/>
          <p:nvPr/>
        </p:nvSpPr>
        <p:spPr>
          <a:xfrm>
            <a:off x="386930" y="1247833"/>
            <a:ext cx="11573005"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33333"/>
                </a:solidFill>
                <a:effectLst/>
                <a:uLnTx/>
                <a:uFillTx/>
                <a:latin typeface="+mj-lt"/>
                <a:ea typeface="+mn-ea"/>
                <a:cs typeface="+mn-cs"/>
              </a:rPr>
              <a:t>RCPs usually refer to the portion of the concentration pathway extending up to 2100, for which </a:t>
            </a:r>
            <a:r>
              <a:rPr kumimoji="0" lang="en-US" sz="2200" b="0" i="0" u="none" strike="noStrike" kern="1200" cap="none" spc="0" normalizeH="0" baseline="0" noProof="0" dirty="0">
                <a:ln>
                  <a:noFill/>
                </a:ln>
                <a:solidFill>
                  <a:srgbClr val="4F96FF"/>
                </a:solidFill>
                <a:effectLst/>
                <a:uLnTx/>
                <a:uFillTx/>
                <a:latin typeface="+mj-lt"/>
                <a:ea typeface="+mn-ea"/>
                <a:cs typeface="+mn-cs"/>
                <a:hlinkClick r:id="rId3"/>
              </a:rPr>
              <a:t>Integrated Assessment Models</a:t>
            </a:r>
            <a:r>
              <a:rPr kumimoji="0" lang="en-US" sz="2200" b="0" i="0" u="none" strike="noStrike" kern="1200" cap="none" spc="0" normalizeH="0" baseline="0" noProof="0" dirty="0">
                <a:ln>
                  <a:noFill/>
                </a:ln>
                <a:solidFill>
                  <a:srgbClr val="333333"/>
                </a:solidFill>
                <a:effectLst/>
                <a:uLnTx/>
                <a:uFillTx/>
                <a:latin typeface="+mj-lt"/>
                <a:ea typeface="+mn-ea"/>
                <a:cs typeface="+mn-cs"/>
              </a:rPr>
              <a:t> produced corresponding emission scenarios. Extended Concentration Pathways (ECPs) describe extensions of the RCPs from 2100 to 2500 that were calculated using simple rules generated by stakeholder consultations, and do not represent fully consistent scenarios.</a:t>
            </a:r>
            <a:endParaRPr kumimoji="0" lang="en-CA" sz="2200" b="0" i="0" u="none" strike="noStrike" kern="1200" cap="none" spc="0" normalizeH="0" baseline="0" noProof="0" dirty="0">
              <a:ln>
                <a:noFill/>
              </a:ln>
              <a:solidFill>
                <a:prstClr val="black"/>
              </a:solidFill>
              <a:effectLst/>
              <a:uLnTx/>
              <a:uFillTx/>
              <a:latin typeface="+mj-lt"/>
              <a:ea typeface="+mn-ea"/>
              <a:cs typeface="+mn-cs"/>
            </a:endParaRPr>
          </a:p>
        </p:txBody>
      </p:sp>
      <p:pic>
        <p:nvPicPr>
          <p:cNvPr id="2050" name="Picture 2" descr="Obi Wan GIF - Obi Wan Confusion - Discover &amp;amp; Share GIFs">
            <a:extLst>
              <a:ext uri="{FF2B5EF4-FFF2-40B4-BE49-F238E27FC236}">
                <a16:creationId xmlns:a16="http://schemas.microsoft.com/office/drawing/2014/main" id="{010E309D-BC84-4946-80DC-7F977F77B8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70559" y="3365574"/>
            <a:ext cx="45720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097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E5CCD-5ED6-46F8-AC2F-125F3DA51F00}"/>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2A3FC3D-32D2-4BAF-A8CF-3F3395588C15}"/>
              </a:ext>
            </a:extLst>
          </p:cNvPr>
          <p:cNvSpPr>
            <a:spLocks noGrp="1"/>
          </p:cNvSpPr>
          <p:nvPr>
            <p:ph type="title" idx="4294967295"/>
          </p:nvPr>
        </p:nvSpPr>
        <p:spPr>
          <a:xfrm>
            <a:off x="0" y="467252"/>
            <a:ext cx="12191999" cy="688975"/>
          </a:xfrm>
        </p:spPr>
        <p:txBody>
          <a:bodyPr>
            <a:normAutofit fontScale="90000"/>
          </a:bodyPr>
          <a:lstStyle/>
          <a:p>
            <a:r>
              <a:rPr lang="en-US" dirty="0"/>
              <a:t>Representative Concentration Pathway</a:t>
            </a:r>
          </a:p>
        </p:txBody>
      </p:sp>
      <p:sp>
        <p:nvSpPr>
          <p:cNvPr id="7" name="TextBox 6">
            <a:extLst>
              <a:ext uri="{FF2B5EF4-FFF2-40B4-BE49-F238E27FC236}">
                <a16:creationId xmlns:a16="http://schemas.microsoft.com/office/drawing/2014/main" id="{210149CD-37A3-4238-92EF-7894D712B450}"/>
              </a:ext>
            </a:extLst>
          </p:cNvPr>
          <p:cNvSpPr txBox="1"/>
          <p:nvPr/>
        </p:nvSpPr>
        <p:spPr>
          <a:xfrm>
            <a:off x="453612" y="1420908"/>
            <a:ext cx="9272280" cy="2308324"/>
          </a:xfrm>
          <a:prstGeom prst="rect">
            <a:avLst/>
          </a:prstGeom>
          <a:noFill/>
        </p:spPr>
        <p:txBody>
          <a:bodyPr wrap="square" rtlCol="0">
            <a:spAutoFit/>
          </a:bodyPr>
          <a:lstStyle/>
          <a:p>
            <a:r>
              <a:rPr lang="en-CA" sz="2400" dirty="0"/>
              <a:t>How much will we reduce emissions of gases that make climate change worse?</a:t>
            </a:r>
          </a:p>
          <a:p>
            <a:endParaRPr lang="en-CA" sz="2400" dirty="0"/>
          </a:p>
          <a:p>
            <a:r>
              <a:rPr lang="en-CA" sz="2400" dirty="0"/>
              <a:t>OR</a:t>
            </a:r>
          </a:p>
          <a:p>
            <a:endParaRPr lang="en-CA" sz="2400" dirty="0"/>
          </a:p>
          <a:p>
            <a:r>
              <a:rPr lang="en-CA" sz="2400" dirty="0"/>
              <a:t>What is the net change in heat in versus heat out?</a:t>
            </a:r>
          </a:p>
        </p:txBody>
      </p:sp>
      <p:pic>
        <p:nvPicPr>
          <p:cNvPr id="4098" name="Picture 2" descr="Youth Earth Week 2021">
            <a:extLst>
              <a:ext uri="{FF2B5EF4-FFF2-40B4-BE49-F238E27FC236}">
                <a16:creationId xmlns:a16="http://schemas.microsoft.com/office/drawing/2014/main" id="{06328B99-6967-453B-B099-5B6187E96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983" y="280328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293D7A75-16EF-45F2-B233-5D209C487DE7}"/>
              </a:ext>
            </a:extLst>
          </p:cNvPr>
          <p:cNvSpPr/>
          <p:nvPr/>
        </p:nvSpPr>
        <p:spPr>
          <a:xfrm>
            <a:off x="6407728" y="3902105"/>
            <a:ext cx="1862522" cy="36512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Connector: Curved 9">
            <a:extLst>
              <a:ext uri="{FF2B5EF4-FFF2-40B4-BE49-F238E27FC236}">
                <a16:creationId xmlns:a16="http://schemas.microsoft.com/office/drawing/2014/main" id="{DE57D839-56C0-4921-8300-83E265AD8567}"/>
              </a:ext>
            </a:extLst>
          </p:cNvPr>
          <p:cNvCxnSpPr>
            <a:cxnSpLocks/>
          </p:cNvCxnSpPr>
          <p:nvPr/>
        </p:nvCxnSpPr>
        <p:spPr>
          <a:xfrm flipV="1">
            <a:off x="10912967" y="3049467"/>
            <a:ext cx="954593" cy="472273"/>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81BA3F45-62F7-4231-9CDF-757A06594BAC}"/>
              </a:ext>
            </a:extLst>
          </p:cNvPr>
          <p:cNvCxnSpPr>
            <a:cxnSpLocks/>
          </p:cNvCxnSpPr>
          <p:nvPr/>
        </p:nvCxnSpPr>
        <p:spPr>
          <a:xfrm>
            <a:off x="10912967" y="4568068"/>
            <a:ext cx="954593" cy="489297"/>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2EED8750-24FD-4F91-AAB8-36CE0DC76DAD}"/>
              </a:ext>
            </a:extLst>
          </p:cNvPr>
          <p:cNvCxnSpPr>
            <a:cxnSpLocks/>
          </p:cNvCxnSpPr>
          <p:nvPr/>
        </p:nvCxnSpPr>
        <p:spPr>
          <a:xfrm flipV="1">
            <a:off x="10912967" y="3484459"/>
            <a:ext cx="954593" cy="339636"/>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7CBA271F-A371-4A0E-A59E-639D158A6DB4}"/>
              </a:ext>
            </a:extLst>
          </p:cNvPr>
          <p:cNvCxnSpPr>
            <a:cxnSpLocks/>
          </p:cNvCxnSpPr>
          <p:nvPr/>
        </p:nvCxnSpPr>
        <p:spPr>
          <a:xfrm>
            <a:off x="10912967" y="4337989"/>
            <a:ext cx="954593" cy="264899"/>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48476DE9-3201-42AC-B026-9CE4BA68E22E}"/>
              </a:ext>
            </a:extLst>
          </p:cNvPr>
          <p:cNvCxnSpPr>
            <a:cxnSpLocks/>
          </p:cNvCxnSpPr>
          <p:nvPr/>
        </p:nvCxnSpPr>
        <p:spPr>
          <a:xfrm flipV="1">
            <a:off x="10912967" y="3907117"/>
            <a:ext cx="954593" cy="86796"/>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4082B198-F922-4E62-A9A2-D2A600C8C2DE}"/>
              </a:ext>
            </a:extLst>
          </p:cNvPr>
          <p:cNvCxnSpPr>
            <a:cxnSpLocks/>
          </p:cNvCxnSpPr>
          <p:nvPr/>
        </p:nvCxnSpPr>
        <p:spPr>
          <a:xfrm>
            <a:off x="10912967" y="4159957"/>
            <a:ext cx="954593" cy="113744"/>
          </a:xfrm>
          <a:prstGeom prst="curvedConnector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1879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AE5CCD-5ED6-46F8-AC2F-125F3DA51F00}"/>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www.aimnetwork.ca</a:t>
            </a: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2A3FC3D-32D2-4BAF-A8CF-3F3395588C15}"/>
              </a:ext>
            </a:extLst>
          </p:cNvPr>
          <p:cNvSpPr>
            <a:spLocks noGrp="1"/>
          </p:cNvSpPr>
          <p:nvPr>
            <p:ph type="title" idx="4294967295"/>
          </p:nvPr>
        </p:nvSpPr>
        <p:spPr>
          <a:xfrm>
            <a:off x="0" y="467252"/>
            <a:ext cx="12191999" cy="688975"/>
          </a:xfrm>
        </p:spPr>
        <p:txBody>
          <a:bodyPr>
            <a:normAutofit fontScale="90000"/>
          </a:bodyPr>
          <a:lstStyle/>
          <a:p>
            <a:r>
              <a:rPr lang="en-US" dirty="0"/>
              <a:t>Representative Concentration Pathway</a:t>
            </a:r>
          </a:p>
        </p:txBody>
      </p:sp>
      <p:sp>
        <p:nvSpPr>
          <p:cNvPr id="7" name="TextBox 6">
            <a:extLst>
              <a:ext uri="{FF2B5EF4-FFF2-40B4-BE49-F238E27FC236}">
                <a16:creationId xmlns:a16="http://schemas.microsoft.com/office/drawing/2014/main" id="{210149CD-37A3-4238-92EF-7894D712B450}"/>
              </a:ext>
            </a:extLst>
          </p:cNvPr>
          <p:cNvSpPr txBox="1"/>
          <p:nvPr/>
        </p:nvSpPr>
        <p:spPr>
          <a:xfrm>
            <a:off x="405182" y="1405609"/>
            <a:ext cx="1138163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rPr>
              <a:t>RCP 2.5: “Low Carbon Future”, target of the Paris Climate Accord, </a:t>
            </a:r>
            <a:r>
              <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rPr>
              <a:t>unlikely to exceed 1.5 degrees compared to pre-industrial levels</a:t>
            </a:r>
            <a:endPar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prstClr val="black"/>
              </a:solidFill>
              <a:latin typeface="Trebuchet MS" panose="020B06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rPr>
              <a:t>RCP 8.5: Worst case scenario, </a:t>
            </a:r>
            <a:r>
              <a:rPr kumimoji="0" lang="en-CA" sz="2400" b="0" i="1" u="none" strike="noStrike" kern="1200" cap="none" spc="0" normalizeH="0" baseline="0" noProof="0" dirty="0">
                <a:ln>
                  <a:noFill/>
                </a:ln>
                <a:solidFill>
                  <a:prstClr val="black"/>
                </a:solidFill>
                <a:effectLst/>
                <a:uLnTx/>
                <a:uFillTx/>
                <a:latin typeface="Trebuchet MS" panose="020B0603020202020204"/>
                <a:ea typeface="+mn-ea"/>
                <a:cs typeface="+mn-cs"/>
              </a:rPr>
              <a:t>likely to exceed 2.5 degrees and more likely than not to exceed 3.7 degrees compared to pre-industrial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2400" dirty="0">
              <a:solidFill>
                <a:prstClr val="black"/>
              </a:solidFill>
              <a:latin typeface="Trebuchet MS" panose="020B0603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Trebuchet MS" panose="020B0603020202020204"/>
                <a:ea typeface="+mn-ea"/>
                <a:cs typeface="+mn-cs"/>
              </a:rPr>
              <a:t>With current action we will likely </a:t>
            </a:r>
            <a:r>
              <a:rPr lang="en-CA" sz="2400" dirty="0">
                <a:solidFill>
                  <a:prstClr val="black"/>
                </a:solidFill>
                <a:latin typeface="Trebuchet MS" panose="020B0603020202020204"/>
              </a:rPr>
              <a:t>be somewhere in between those benchmarks </a:t>
            </a:r>
            <a:r>
              <a:rPr lang="en-CA" sz="2400" b="1" dirty="0">
                <a:solidFill>
                  <a:prstClr val="black"/>
                </a:solidFill>
                <a:latin typeface="Trebuchet MS" panose="020B0603020202020204"/>
              </a:rPr>
              <a:t>IF we continue to increase mitigation action</a:t>
            </a:r>
            <a:endParaRPr kumimoji="0" lang="en-CA" sz="2400" b="1"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639135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7F5BBC-BE07-48E6-8481-587CAD015C34}"/>
              </a:ext>
            </a:extLst>
          </p:cNvPr>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www.aimnetwork.ca</a:t>
            </a:r>
          </a:p>
        </p:txBody>
      </p:sp>
      <p:sp>
        <p:nvSpPr>
          <p:cNvPr id="5" name="Title 1">
            <a:extLst>
              <a:ext uri="{FF2B5EF4-FFF2-40B4-BE49-F238E27FC236}">
                <a16:creationId xmlns:a16="http://schemas.microsoft.com/office/drawing/2014/main" id="{BC1198D2-13DC-4A45-A377-C37D598ADF71}"/>
              </a:ext>
            </a:extLst>
          </p:cNvPr>
          <p:cNvSpPr txBox="1">
            <a:spLocks/>
          </p:cNvSpPr>
          <p:nvPr/>
        </p:nvSpPr>
        <p:spPr>
          <a:xfrm>
            <a:off x="285749" y="117640"/>
            <a:ext cx="9670014" cy="6238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a:t>What is Failure? Look to Level of Service!</a:t>
            </a:r>
          </a:p>
        </p:txBody>
      </p:sp>
      <p:pic>
        <p:nvPicPr>
          <p:cNvPr id="3074" name="Picture 2" descr="Top 10 Warmest Years on Record | Climate Central">
            <a:extLst>
              <a:ext uri="{FF2B5EF4-FFF2-40B4-BE49-F238E27FC236}">
                <a16:creationId xmlns:a16="http://schemas.microsoft.com/office/drawing/2014/main" id="{40149796-1A11-4CC4-9716-3337EFAFD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93119"/>
      </p:ext>
    </p:extLst>
  </p:cSld>
  <p:clrMapOvr>
    <a:masterClrMapping/>
  </p:clrMapOvr>
  <p:transition spd="med"/>
</p:sld>
</file>

<file path=ppt/theme/theme1.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4D8901D-D228-4594-A1B1-6626CE939017}">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1736</TotalTime>
  <Words>1194</Words>
  <Application>Microsoft Office PowerPoint</Application>
  <PresentationFormat>Widescreen</PresentationFormat>
  <Paragraphs>177</Paragraphs>
  <Slides>31</Slides>
  <Notes>12</Notes>
  <HiddenSlides>4</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31</vt:i4>
      </vt:variant>
    </vt:vector>
  </HeadingPairs>
  <TitlesOfParts>
    <vt:vector size="48" baseType="lpstr">
      <vt:lpstr>Arial</vt:lpstr>
      <vt:lpstr>Calibri</vt:lpstr>
      <vt:lpstr>Calibri Light</vt:lpstr>
      <vt:lpstr>Helvetica Light</vt:lpstr>
      <vt:lpstr>Helvetica Neue</vt:lpstr>
      <vt:lpstr>Helvetica Neue Light</vt:lpstr>
      <vt:lpstr>Helvetica Neue Medium</vt:lpstr>
      <vt:lpstr>Helvetica Neue Thin</vt:lpstr>
      <vt:lpstr>Open Sans</vt:lpstr>
      <vt:lpstr>Shree Devanagari 714</vt:lpstr>
      <vt:lpstr>Times New Roman</vt:lpstr>
      <vt:lpstr>Trebuchet MS</vt:lpstr>
      <vt:lpstr>Verdana</vt:lpstr>
      <vt:lpstr>Wingdings 3</vt:lpstr>
      <vt:lpstr>2_White</vt:lpstr>
      <vt:lpstr>1_Office Theme</vt:lpstr>
      <vt:lpstr>Office Theme</vt:lpstr>
      <vt:lpstr>PowerPoint Presentation</vt:lpstr>
      <vt:lpstr>SUMMIT - a meeting or series of meetings between the leaders of two or more governments   AIM Network intends to facilitate meetings between local government leaders to support regional efforts with climate mitigation activities to help reach local, provincial, federal and international climate change mitigation targets. </vt:lpstr>
      <vt:lpstr>PowerPoint Presentation</vt:lpstr>
      <vt:lpstr>Adaptation versus Mitigation</vt:lpstr>
      <vt:lpstr>PowerPoint Presentation</vt:lpstr>
      <vt:lpstr>Representative Concentration Pathway</vt:lpstr>
      <vt:lpstr>Representative Concentration Pathway</vt:lpstr>
      <vt:lpstr>Representative Concentration Pathway</vt:lpstr>
      <vt:lpstr>PowerPoint Presentation</vt:lpstr>
      <vt:lpstr>Anthropogenic Climate Change</vt:lpstr>
      <vt:lpstr>Measuring Climate Mitigation</vt:lpstr>
      <vt:lpstr>Municipal Climate Mitigation</vt:lpstr>
      <vt:lpstr>Climate Mitigation and Asset Management</vt:lpstr>
      <vt:lpstr>The Tragedy of the Commons</vt:lpstr>
      <vt:lpstr>Action Plan</vt:lpstr>
      <vt:lpstr>Asset Management Benefits</vt:lpstr>
      <vt:lpstr>Discussion</vt:lpstr>
      <vt:lpstr>Types of Mitigation</vt:lpstr>
      <vt:lpstr>Reduce Electricity Consumption</vt:lpstr>
      <vt:lpstr>Reduce Vehicle Emissions</vt:lpstr>
      <vt:lpstr>Reduce Vehicle Emissions</vt:lpstr>
      <vt:lpstr>Reduce Industrial By-Product Emissions</vt:lpstr>
      <vt:lpstr>Reduce Life Cycle Carbon Footprint</vt:lpstr>
      <vt:lpstr>PowerPoint Presentation</vt:lpstr>
      <vt:lpstr>PowerPoint Presentation</vt:lpstr>
      <vt:lpstr>Activity</vt:lpstr>
      <vt:lpstr>Activity</vt:lpstr>
      <vt:lpstr>Activity</vt:lpstr>
      <vt:lpstr>Activity</vt:lpstr>
      <vt:lpstr>PowerPoint Presentation</vt:lpstr>
      <vt:lpstr>Carbon Equivalencies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Delorme</dc:creator>
  <cp:lastModifiedBy>Matt Delorme</cp:lastModifiedBy>
  <cp:revision>4</cp:revision>
  <dcterms:created xsi:type="dcterms:W3CDTF">2021-11-30T12:58:53Z</dcterms:created>
  <dcterms:modified xsi:type="dcterms:W3CDTF">2021-12-01T17:55:39Z</dcterms:modified>
</cp:coreProperties>
</file>