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57" r:id="rId4"/>
    <p:sldId id="258" r:id="rId5"/>
    <p:sldId id="299" r:id="rId6"/>
    <p:sldId id="259" r:id="rId7"/>
    <p:sldId id="271" r:id="rId8"/>
    <p:sldId id="281" r:id="rId9"/>
    <p:sldId id="282" r:id="rId10"/>
    <p:sldId id="267" r:id="rId11"/>
    <p:sldId id="293" r:id="rId12"/>
    <p:sldId id="261" r:id="rId13"/>
    <p:sldId id="273" r:id="rId14"/>
    <p:sldId id="278" r:id="rId15"/>
    <p:sldId id="274" r:id="rId16"/>
    <p:sldId id="263" r:id="rId17"/>
    <p:sldId id="275" r:id="rId18"/>
    <p:sldId id="276" r:id="rId19"/>
    <p:sldId id="277" r:id="rId20"/>
    <p:sldId id="270" r:id="rId21"/>
    <p:sldId id="279" r:id="rId22"/>
    <p:sldId id="280" r:id="rId23"/>
    <p:sldId id="272" r:id="rId24"/>
    <p:sldId id="295" r:id="rId25"/>
    <p:sldId id="262" r:id="rId26"/>
    <p:sldId id="294" r:id="rId27"/>
    <p:sldId id="296" r:id="rId28"/>
    <p:sldId id="265" r:id="rId29"/>
    <p:sldId id="268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2" r:id="rId38"/>
    <p:sldId id="290" r:id="rId39"/>
    <p:sldId id="291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AC4"/>
    <a:srgbClr val="ECEBA1"/>
    <a:srgbClr val="EBE993"/>
    <a:srgbClr val="CCE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1"/>
    <p:restoredTop sz="94249" autoAdjust="0"/>
  </p:normalViewPr>
  <p:slideViewPr>
    <p:cSldViewPr snapToGrid="0" snapToObjects="1">
      <p:cViewPr varScale="1">
        <p:scale>
          <a:sx n="68" d="100"/>
          <a:sy n="68" d="100"/>
        </p:scale>
        <p:origin x="14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F9CE2-CE1C-4C4E-B7AD-D95B25934771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A03A65-D15C-4D38-88B7-B062560CA0A9}">
      <dgm:prSet phldrT="[Text]"/>
      <dgm:spPr/>
      <dgm:t>
        <a:bodyPr/>
        <a:lstStyle/>
        <a:p>
          <a:r>
            <a:rPr lang="en-CA" dirty="0"/>
            <a:t>Climate Change Risk Assessment</a:t>
          </a:r>
          <a:endParaRPr lang="en-US" dirty="0"/>
        </a:p>
      </dgm:t>
    </dgm:pt>
    <dgm:pt modelId="{9B0F853B-A785-431A-83FD-A8F9F943FBA1}" type="parTrans" cxnId="{7AE06F35-E8E6-4D40-9285-88366F71D609}">
      <dgm:prSet/>
      <dgm:spPr/>
      <dgm:t>
        <a:bodyPr/>
        <a:lstStyle/>
        <a:p>
          <a:endParaRPr lang="en-US"/>
        </a:p>
      </dgm:t>
    </dgm:pt>
    <dgm:pt modelId="{E6C265FB-4CC9-441D-9A90-2D635390BC95}" type="sibTrans" cxnId="{7AE06F35-E8E6-4D40-9285-88366F71D609}">
      <dgm:prSet/>
      <dgm:spPr/>
      <dgm:t>
        <a:bodyPr/>
        <a:lstStyle/>
        <a:p>
          <a:endParaRPr lang="en-US"/>
        </a:p>
      </dgm:t>
    </dgm:pt>
    <dgm:pt modelId="{4B35C399-FC93-406F-8222-8BB57B7AD394}">
      <dgm:prSet phldrT="[Text]"/>
      <dgm:spPr/>
      <dgm:t>
        <a:bodyPr/>
        <a:lstStyle/>
        <a:p>
          <a:r>
            <a:rPr lang="en-CA" dirty="0"/>
            <a:t>Asset Management</a:t>
          </a:r>
          <a:endParaRPr lang="en-US" dirty="0"/>
        </a:p>
      </dgm:t>
    </dgm:pt>
    <dgm:pt modelId="{40C2B7A4-2944-4CDE-9B68-173B4D508FF5}" type="parTrans" cxnId="{FC8FE702-9765-4E29-A56C-BC4DDB44AE22}">
      <dgm:prSet/>
      <dgm:spPr/>
      <dgm:t>
        <a:bodyPr/>
        <a:lstStyle/>
        <a:p>
          <a:endParaRPr lang="en-US"/>
        </a:p>
      </dgm:t>
    </dgm:pt>
    <dgm:pt modelId="{49CA4472-7DAF-4306-9149-5F0ECC5FAAD6}" type="sibTrans" cxnId="{FC8FE702-9765-4E29-A56C-BC4DDB44AE22}">
      <dgm:prSet/>
      <dgm:spPr/>
      <dgm:t>
        <a:bodyPr/>
        <a:lstStyle/>
        <a:p>
          <a:endParaRPr lang="en-US"/>
        </a:p>
      </dgm:t>
    </dgm:pt>
    <dgm:pt modelId="{22BB9585-A1E9-44AA-81C4-8FECA3F4B5C4}" type="pres">
      <dgm:prSet presAssocID="{D31F9CE2-CE1C-4C4E-B7AD-D95B25934771}" presName="diagram" presStyleCnt="0">
        <dgm:presLayoutVars>
          <dgm:dir/>
          <dgm:resizeHandles val="exact"/>
        </dgm:presLayoutVars>
      </dgm:prSet>
      <dgm:spPr/>
    </dgm:pt>
    <dgm:pt modelId="{10E76CD7-E19B-4816-A6E9-A796A40EBC0F}" type="pres">
      <dgm:prSet presAssocID="{BCA03A65-D15C-4D38-88B7-B062560CA0A9}" presName="arrow" presStyleLbl="node1" presStyleIdx="0" presStyleCnt="2" custRadScaleRad="101180">
        <dgm:presLayoutVars>
          <dgm:bulletEnabled val="1"/>
        </dgm:presLayoutVars>
      </dgm:prSet>
      <dgm:spPr/>
    </dgm:pt>
    <dgm:pt modelId="{A5F191B5-7A34-4C03-AD0C-FCF8A11817F6}" type="pres">
      <dgm:prSet presAssocID="{4B35C399-FC93-406F-8222-8BB57B7AD394}" presName="arrow" presStyleLbl="node1" presStyleIdx="1" presStyleCnt="2">
        <dgm:presLayoutVars>
          <dgm:bulletEnabled val="1"/>
        </dgm:presLayoutVars>
      </dgm:prSet>
      <dgm:spPr/>
    </dgm:pt>
  </dgm:ptLst>
  <dgm:cxnLst>
    <dgm:cxn modelId="{FC8FE702-9765-4E29-A56C-BC4DDB44AE22}" srcId="{D31F9CE2-CE1C-4C4E-B7AD-D95B25934771}" destId="{4B35C399-FC93-406F-8222-8BB57B7AD394}" srcOrd="1" destOrd="0" parTransId="{40C2B7A4-2944-4CDE-9B68-173B4D508FF5}" sibTransId="{49CA4472-7DAF-4306-9149-5F0ECC5FAAD6}"/>
    <dgm:cxn modelId="{7AE06F35-E8E6-4D40-9285-88366F71D609}" srcId="{D31F9CE2-CE1C-4C4E-B7AD-D95B25934771}" destId="{BCA03A65-D15C-4D38-88B7-B062560CA0A9}" srcOrd="0" destOrd="0" parTransId="{9B0F853B-A785-431A-83FD-A8F9F943FBA1}" sibTransId="{E6C265FB-4CC9-441D-9A90-2D635390BC95}"/>
    <dgm:cxn modelId="{A4FCD348-55C0-4509-8639-AC11EBC2B833}" type="presOf" srcId="{BCA03A65-D15C-4D38-88B7-B062560CA0A9}" destId="{10E76CD7-E19B-4816-A6E9-A796A40EBC0F}" srcOrd="0" destOrd="0" presId="urn:microsoft.com/office/officeart/2005/8/layout/arrow5"/>
    <dgm:cxn modelId="{56232FF2-0271-464D-BBFB-B576781946EE}" type="presOf" srcId="{D31F9CE2-CE1C-4C4E-B7AD-D95B25934771}" destId="{22BB9585-A1E9-44AA-81C4-8FECA3F4B5C4}" srcOrd="0" destOrd="0" presId="urn:microsoft.com/office/officeart/2005/8/layout/arrow5"/>
    <dgm:cxn modelId="{1D9F8FFD-9CF6-4E30-BA98-91E72CE28413}" type="presOf" srcId="{4B35C399-FC93-406F-8222-8BB57B7AD394}" destId="{A5F191B5-7A34-4C03-AD0C-FCF8A11817F6}" srcOrd="0" destOrd="0" presId="urn:microsoft.com/office/officeart/2005/8/layout/arrow5"/>
    <dgm:cxn modelId="{02BB023B-03B1-4942-8F84-B6CC8BEFF1D1}" type="presParOf" srcId="{22BB9585-A1E9-44AA-81C4-8FECA3F4B5C4}" destId="{10E76CD7-E19B-4816-A6E9-A796A40EBC0F}" srcOrd="0" destOrd="0" presId="urn:microsoft.com/office/officeart/2005/8/layout/arrow5"/>
    <dgm:cxn modelId="{31C19458-1D89-45ED-8603-FA4BF9CA942D}" type="presParOf" srcId="{22BB9585-A1E9-44AA-81C4-8FECA3F4B5C4}" destId="{A5F191B5-7A34-4C03-AD0C-FCF8A11817F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76CD7-E19B-4816-A6E9-A796A40EBC0F}">
      <dsp:nvSpPr>
        <dsp:cNvPr id="0" name=""/>
        <dsp:cNvSpPr/>
      </dsp:nvSpPr>
      <dsp:spPr>
        <a:xfrm rot="16200000">
          <a:off x="0" y="1648"/>
          <a:ext cx="2701251" cy="270125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Climate Change Risk Assessment</a:t>
          </a:r>
          <a:endParaRPr lang="en-US" sz="2400" kern="1200" dirty="0"/>
        </a:p>
      </dsp:txBody>
      <dsp:txXfrm rot="5400000">
        <a:off x="1" y="676960"/>
        <a:ext cx="2228532" cy="1350625"/>
      </dsp:txXfrm>
    </dsp:sp>
    <dsp:sp modelId="{A5F191B5-7A34-4C03-AD0C-FCF8A11817F6}">
      <dsp:nvSpPr>
        <dsp:cNvPr id="0" name=""/>
        <dsp:cNvSpPr/>
      </dsp:nvSpPr>
      <dsp:spPr>
        <a:xfrm rot="5400000">
          <a:off x="5419653" y="1648"/>
          <a:ext cx="2701251" cy="270125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Asset Management</a:t>
          </a:r>
          <a:endParaRPr lang="en-US" sz="2400" kern="1200" dirty="0"/>
        </a:p>
      </dsp:txBody>
      <dsp:txXfrm rot="-5400000">
        <a:off x="5892373" y="676961"/>
        <a:ext cx="2228532" cy="1350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B8B91-C69E-49B3-9129-94DF71CA86C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B15EF-E5F3-421D-ACEB-09415324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2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214AC01-DB7A-F64C-9E00-1CA82F526931}"/>
              </a:ext>
            </a:extLst>
          </p:cNvPr>
          <p:cNvSpPr/>
          <p:nvPr userDrawn="1"/>
        </p:nvSpPr>
        <p:spPr>
          <a:xfrm>
            <a:off x="6832910" y="1"/>
            <a:ext cx="1662821" cy="6858001"/>
          </a:xfrm>
          <a:prstGeom prst="rect">
            <a:avLst/>
          </a:prstGeom>
          <a:blipFill>
            <a:blip r:embed="rId2">
              <a:alphaModFix amt="3879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333740A-6BB2-2E49-B898-B13C67725E10}"/>
              </a:ext>
            </a:extLst>
          </p:cNvPr>
          <p:cNvSpPr/>
          <p:nvPr userDrawn="1"/>
        </p:nvSpPr>
        <p:spPr>
          <a:xfrm>
            <a:off x="8495731" y="1"/>
            <a:ext cx="648269" cy="6858001"/>
          </a:xfrm>
          <a:prstGeom prst="rect">
            <a:avLst/>
          </a:prstGeom>
          <a:solidFill>
            <a:srgbClr val="ECEB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47CE15D2-FB5A-B040-94E3-10C51D2F5D93}"/>
              </a:ext>
            </a:extLst>
          </p:cNvPr>
          <p:cNvSpPr/>
          <p:nvPr userDrawn="1"/>
        </p:nvSpPr>
        <p:spPr>
          <a:xfrm>
            <a:off x="1" y="1"/>
            <a:ext cx="6832910" cy="6858001"/>
          </a:xfrm>
          <a:prstGeom prst="rect">
            <a:avLst/>
          </a:prstGeom>
          <a:blipFill>
            <a:blip r:embed="rId2">
              <a:alphaModFix amt="7661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A905B-9621-3F41-A279-A700079D94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833" y="1041400"/>
            <a:ext cx="6564574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6188A-95B3-C941-8663-4430432E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833" y="3487738"/>
            <a:ext cx="6564574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79519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0E0D-9214-574E-BE40-8ADAFD2D0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CFF5-176D-BB45-B2D4-CA1628D0D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4CCC0-E546-AC4A-A173-C6C1216F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E172-94B6-6749-8AFF-A390A8B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0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5B49-F8AE-E842-B7EF-7483E8DF5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" y="680362"/>
            <a:ext cx="8794985" cy="9983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65BAE-7BC6-3145-B8C3-BE4E25EFE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892" y="1825625"/>
            <a:ext cx="4337958" cy="3606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F08E9-2F17-C84E-9E63-E5836863C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337958" cy="3606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E3E03-2AFB-3C40-94A0-C0B07224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E172-94B6-6749-8AFF-A390A8B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9C990-31C6-214C-816C-B0C2B5A4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E172-94B6-6749-8AFF-A390A8B2CB8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6C9DCE3-992C-F447-BD45-BCAE9DC8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" y="680362"/>
            <a:ext cx="8794985" cy="975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98954F6-6263-A747-A0D0-3DA4E207B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93" y="1825625"/>
            <a:ext cx="8794985" cy="3563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8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26F33-3EFE-6843-AEBB-F31236C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1" y="682388"/>
            <a:ext cx="3384539" cy="13750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38E299-BAE7-8D4E-8168-81382B1D7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5367" y="682389"/>
            <a:ext cx="5244152" cy="47084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ADB16-7BCB-434C-9881-698C60C1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481" y="2156346"/>
            <a:ext cx="3384538" cy="32345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E29E-3492-4A42-9BF8-DAD55AE4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E172-94B6-6749-8AFF-A390A8B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5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">
            <a:extLst>
              <a:ext uri="{FF2B5EF4-FFF2-40B4-BE49-F238E27FC236}">
                <a16:creationId xmlns:a16="http://schemas.microsoft.com/office/drawing/2014/main" id="{2BBCAF3B-1B89-8046-9FDA-E738548FCFB6}"/>
              </a:ext>
            </a:extLst>
          </p:cNvPr>
          <p:cNvSpPr/>
          <p:nvPr userDrawn="1"/>
        </p:nvSpPr>
        <p:spPr>
          <a:xfrm>
            <a:off x="8495731" y="5661409"/>
            <a:ext cx="648269" cy="1196592"/>
          </a:xfrm>
          <a:prstGeom prst="rect">
            <a:avLst/>
          </a:prstGeom>
          <a:solidFill>
            <a:srgbClr val="ECEB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CC19CDA-CDC6-C64B-BCA8-6DA99DE7BDA4}"/>
              </a:ext>
            </a:extLst>
          </p:cNvPr>
          <p:cNvSpPr/>
          <p:nvPr userDrawn="1"/>
        </p:nvSpPr>
        <p:spPr>
          <a:xfrm>
            <a:off x="6832910" y="5661409"/>
            <a:ext cx="1662821" cy="1196592"/>
          </a:xfrm>
          <a:prstGeom prst="rect">
            <a:avLst/>
          </a:prstGeom>
          <a:blipFill>
            <a:blip r:embed="rId7">
              <a:alphaModFix amt="3879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A7106831-12F7-FA41-AFFD-1AA6B8C705CD}"/>
              </a:ext>
            </a:extLst>
          </p:cNvPr>
          <p:cNvSpPr/>
          <p:nvPr userDrawn="1"/>
        </p:nvSpPr>
        <p:spPr>
          <a:xfrm>
            <a:off x="1" y="5661409"/>
            <a:ext cx="6832910" cy="1196592"/>
          </a:xfrm>
          <a:prstGeom prst="rect">
            <a:avLst/>
          </a:prstGeom>
          <a:blipFill>
            <a:blip r:embed="rId7">
              <a:alphaModFix amt="7661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761A3F-B9AB-F346-852A-9937BD00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" y="680362"/>
            <a:ext cx="8794985" cy="975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52AC-667D-8841-9E19-709BFCD98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893" y="1825625"/>
            <a:ext cx="8794985" cy="3563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94482-D493-EF4B-ACDD-264BE0A01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7591" y="6302831"/>
            <a:ext cx="37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8E172-94B6-6749-8AFF-A390A8B2CB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Atlantic Infrastructure…">
            <a:extLst>
              <a:ext uri="{FF2B5EF4-FFF2-40B4-BE49-F238E27FC236}">
                <a16:creationId xmlns:a16="http://schemas.microsoft.com/office/drawing/2014/main" id="{A4F788E8-22E2-1F48-89EA-2536B967EAD4}"/>
              </a:ext>
            </a:extLst>
          </p:cNvPr>
          <p:cNvSpPr txBox="1"/>
          <p:nvPr userDrawn="1"/>
        </p:nvSpPr>
        <p:spPr>
          <a:xfrm>
            <a:off x="1536604" y="5941888"/>
            <a:ext cx="448573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100000"/>
              </a:lnSpc>
              <a:defRPr sz="3600">
                <a:solidFill>
                  <a:srgbClr val="FFFFFF"/>
                </a:solidFill>
                <a:latin typeface="Shree Devanagari 714"/>
                <a:ea typeface="Shree Devanagari 714"/>
                <a:cs typeface="Shree Devanagari 714"/>
                <a:sym typeface="Shree Devanagari 714"/>
              </a:defRPr>
            </a:pPr>
            <a:r>
              <a:rPr sz="2000" b="0" dirty="0"/>
              <a:t>Atlantic Infrastructure</a:t>
            </a:r>
          </a:p>
          <a:p>
            <a:pPr algn="just">
              <a:lnSpc>
                <a:spcPct val="100000"/>
              </a:lnSpc>
              <a:defRPr sz="3600">
                <a:solidFill>
                  <a:srgbClr val="FFFFFF"/>
                </a:solidFill>
                <a:latin typeface="Shree Devanagari 714"/>
                <a:ea typeface="Shree Devanagari 714"/>
                <a:cs typeface="Shree Devanagari 714"/>
                <a:sym typeface="Shree Devanagari 714"/>
              </a:defRPr>
            </a:pPr>
            <a:r>
              <a:rPr sz="2000" b="0" dirty="0"/>
              <a:t>Management Network</a:t>
            </a:r>
          </a:p>
        </p:txBody>
      </p:sp>
      <p:pic>
        <p:nvPicPr>
          <p:cNvPr id="10" name="AIMLogoWhite-02 (6).png" descr="AIMLogoWhite-02 (6).png">
            <a:extLst>
              <a:ext uri="{FF2B5EF4-FFF2-40B4-BE49-F238E27FC236}">
                <a16:creationId xmlns:a16="http://schemas.microsoft.com/office/drawing/2014/main" id="{F667C607-BE78-E74A-AB97-8687FCD07C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72123" y="5719226"/>
            <a:ext cx="1183733" cy="108114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A7277976-3DEB-B940-9197-74D5B96CBFD3}"/>
              </a:ext>
            </a:extLst>
          </p:cNvPr>
          <p:cNvSpPr/>
          <p:nvPr userDrawn="1"/>
        </p:nvSpPr>
        <p:spPr>
          <a:xfrm>
            <a:off x="0" y="0"/>
            <a:ext cx="9144000" cy="440829"/>
          </a:xfrm>
          <a:prstGeom prst="rect">
            <a:avLst/>
          </a:prstGeom>
          <a:blipFill>
            <a:blip r:embed="rId7">
              <a:alphaModFix amt="7661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B0C0B7-0E26-9A4D-A55B-C8E9BE81DBE1}"/>
              </a:ext>
            </a:extLst>
          </p:cNvPr>
          <p:cNvCxnSpPr>
            <a:cxnSpLocks/>
          </p:cNvCxnSpPr>
          <p:nvPr userDrawn="1"/>
        </p:nvCxnSpPr>
        <p:spPr>
          <a:xfrm>
            <a:off x="0" y="555170"/>
            <a:ext cx="9144000" cy="0"/>
          </a:xfrm>
          <a:prstGeom prst="line">
            <a:avLst/>
          </a:prstGeom>
          <a:noFill/>
          <a:ln w="25400" cap="flat">
            <a:solidFill>
              <a:srgbClr val="73A8C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848E6F-081D-1D44-8F36-5E1478CEC207}"/>
              </a:ext>
            </a:extLst>
          </p:cNvPr>
          <p:cNvCxnSpPr>
            <a:cxnSpLocks/>
          </p:cNvCxnSpPr>
          <p:nvPr userDrawn="1"/>
        </p:nvCxnSpPr>
        <p:spPr>
          <a:xfrm>
            <a:off x="0" y="5525493"/>
            <a:ext cx="9144000" cy="0"/>
          </a:xfrm>
          <a:prstGeom prst="line">
            <a:avLst/>
          </a:prstGeom>
          <a:noFill/>
          <a:ln w="25400" cap="flat">
            <a:solidFill>
              <a:srgbClr val="73A8C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4097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2603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2066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9538" indent="-22066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525" indent="-231775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mwawrzkow@bellaliant.ne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D01F-632F-404F-992C-2A1FC1671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AIM Network</a:t>
            </a:r>
            <a:br>
              <a:rPr lang="en-US" sz="4000" dirty="0"/>
            </a:br>
            <a:r>
              <a:rPr lang="en-US" sz="4000" dirty="0"/>
              <a:t>2021 Asset Management Conference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4C58E-BA4D-2C41-85B4-FBD00E2CA7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endParaRPr lang="en-CA" dirty="0"/>
          </a:p>
          <a:p>
            <a:pPr algn="ctr"/>
            <a:r>
              <a:rPr lang="en-CA" dirty="0"/>
              <a:t>Geological Hazard Vulnerability Assessments in</a:t>
            </a:r>
          </a:p>
          <a:p>
            <a:pPr algn="ctr"/>
            <a:r>
              <a:rPr lang="en-CA" dirty="0"/>
              <a:t>Two Newfoundland Towns</a:t>
            </a:r>
          </a:p>
          <a:p>
            <a:pPr algn="ctr"/>
            <a:endParaRPr lang="en-CA" dirty="0"/>
          </a:p>
          <a:p>
            <a:pPr algn="ctr"/>
            <a:r>
              <a:rPr lang="en-CA" sz="3800" dirty="0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MW &amp; Associates Inc.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CA" dirty="0"/>
          </a:p>
          <a:p>
            <a:pPr algn="ctr"/>
            <a:endParaRPr lang="en-CA" dirty="0"/>
          </a:p>
          <a:p>
            <a:pPr algn="ctr"/>
            <a:endParaRPr lang="en-CA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3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60782F-BB81-48D8-AB44-C1B3C16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Types of Slope Failures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CB94E7-9E2A-4B61-975A-0B042B8CA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A)  Bedrock (undercutting by erosion)</a:t>
            </a:r>
          </a:p>
          <a:p>
            <a:r>
              <a:rPr lang="en-CA" dirty="0"/>
              <a:t>B)  Bedrock (toppling)</a:t>
            </a:r>
          </a:p>
          <a:p>
            <a:r>
              <a:rPr lang="en-CA" dirty="0"/>
              <a:t>C)  </a:t>
            </a:r>
            <a:r>
              <a:rPr lang="en-CA" dirty="0" err="1"/>
              <a:t>Bedrcok</a:t>
            </a:r>
            <a:r>
              <a:rPr lang="en-CA" dirty="0"/>
              <a:t> (sliding)</a:t>
            </a:r>
          </a:p>
          <a:p>
            <a:r>
              <a:rPr lang="en-CA" dirty="0"/>
              <a:t>D)  Soil (rotational slump)</a:t>
            </a:r>
          </a:p>
          <a:p>
            <a:r>
              <a:rPr lang="en-CA" dirty="0"/>
              <a:t>E)  Soil (creep)</a:t>
            </a:r>
          </a:p>
          <a:p>
            <a:r>
              <a:rPr lang="en-CA" dirty="0"/>
              <a:t>F)  Soil (debris flow)</a:t>
            </a:r>
          </a:p>
          <a:p>
            <a:endParaRPr lang="en-US" dirty="0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71287CC-D17D-422A-992A-BF401AE1B9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02" r="602"/>
          <a:stretch/>
        </p:blipFill>
        <p:spPr/>
      </p:pic>
    </p:spTree>
    <p:extLst>
      <p:ext uri="{BB962C8B-B14F-4D97-AF65-F5344CB8AC3E}">
        <p14:creationId xmlns:p14="http://schemas.microsoft.com/office/powerpoint/2010/main" val="178235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1101-140B-4B78-851D-C410003C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Rock Toppling/Sliding, St John’s (NL)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 Pitts Memorial Drive (Nov 2021)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road next to a cliff&#10;&#10;Description automatically generated with low confidence">
            <a:extLst>
              <a:ext uri="{FF2B5EF4-FFF2-40B4-BE49-F238E27FC236}">
                <a16:creationId xmlns:a16="http://schemas.microsoft.com/office/drawing/2014/main" id="{B653F8E0-6D4E-409A-8431-D017609F4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5" b="18759"/>
          <a:stretch/>
        </p:blipFill>
        <p:spPr>
          <a:xfrm>
            <a:off x="1692000" y="1656000"/>
            <a:ext cx="5573436" cy="3600000"/>
          </a:xfrm>
        </p:spPr>
      </p:pic>
    </p:spTree>
    <p:extLst>
      <p:ext uri="{BB962C8B-B14F-4D97-AF65-F5344CB8AC3E}">
        <p14:creationId xmlns:p14="http://schemas.microsoft.com/office/powerpoint/2010/main" val="229587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4BE1CE-C674-4439-90CC-01A90638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Rotational Slump, Daniels Harbour (NL)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April 2007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154C79-D9AC-4D6B-922E-8F5A1B282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000" y="1656000"/>
            <a:ext cx="539005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3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6384-4EC9-4632-ADC2-750F22DE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Landslide, Harbour Breton (NL)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August 1973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26794C-55B5-4879-BA71-0D90DFE06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73" t="13201" r="8028" b="9511"/>
          <a:stretch/>
        </p:blipFill>
        <p:spPr>
          <a:xfrm>
            <a:off x="1749285" y="1669771"/>
            <a:ext cx="5238584" cy="3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CA1F-C774-4710-8F1C-B5C4B83E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870D1E-2C34-405E-863F-1C98CF86D9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0625" t="19282" r="30928" b="9229"/>
          <a:stretch/>
        </p:blipFill>
        <p:spPr>
          <a:xfrm>
            <a:off x="4479235" y="537507"/>
            <a:ext cx="4664765" cy="487592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E8780-CDAF-42C8-A7F8-24B5C3119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800" dirty="0"/>
              <a:t>Historic slope failures in </a:t>
            </a:r>
          </a:p>
          <a:p>
            <a:pPr algn="ctr"/>
            <a:r>
              <a:rPr lang="en-CA" sz="2800" dirty="0"/>
              <a:t>Atlantic Canada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845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58188-138F-44EF-ADF3-5353060C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… and Avalanches too!!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4D487F-1159-436E-A924-1AE3FC905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183" y="1892945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5C42-6747-4481-ADE5-46FA3A5D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SINKHOLES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Rideau Street (Ottawa) and </a:t>
            </a:r>
            <a:r>
              <a:rPr lang="en-CA" sz="2700" dirty="0" err="1">
                <a:solidFill>
                  <a:schemeClr val="bg2">
                    <a:lumMod val="50000"/>
                  </a:schemeClr>
                </a:solidFill>
              </a:rPr>
              <a:t>Codroy</a:t>
            </a: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 Valley (NL)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40F6C4-13F7-480D-A2AE-244573FA18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7585"/>
          <a:stretch/>
        </p:blipFill>
        <p:spPr>
          <a:xfrm>
            <a:off x="194359" y="1851130"/>
            <a:ext cx="4022799" cy="311665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01AA40-61CB-4395-BE3C-96F106E02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702" t="13685" r="17958" b="14140"/>
          <a:stretch/>
        </p:blipFill>
        <p:spPr>
          <a:xfrm>
            <a:off x="4629447" y="2060811"/>
            <a:ext cx="4394264" cy="29069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5C3012-F055-48F9-B770-945AA8C69007}"/>
              </a:ext>
            </a:extLst>
          </p:cNvPr>
          <p:cNvSpPr txBox="1"/>
          <p:nvPr/>
        </p:nvSpPr>
        <p:spPr>
          <a:xfrm>
            <a:off x="194359" y="5049668"/>
            <a:ext cx="87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Sources:  CBC News				Memorial University (Trevor Bell)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4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3135D2-4F65-46AC-890C-FBD07E85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SINKHOLES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in karst topography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7B49BF-ADFD-40A3-9881-0036EBC02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95" t="27661" r="25493" b="12601"/>
          <a:stretch/>
        </p:blipFill>
        <p:spPr>
          <a:xfrm>
            <a:off x="2115400" y="1655676"/>
            <a:ext cx="5350693" cy="374308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DA5FD-E13C-4792-ADE6-D008FDD363AA}"/>
              </a:ext>
            </a:extLst>
          </p:cNvPr>
          <p:cNvSpPr txBox="1"/>
          <p:nvPr/>
        </p:nvSpPr>
        <p:spPr>
          <a:xfrm>
            <a:off x="5705290" y="5063321"/>
            <a:ext cx="369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Source: NS Energy and Mines</a:t>
            </a:r>
          </a:p>
        </p:txBody>
      </p:sp>
    </p:spTree>
    <p:extLst>
      <p:ext uri="{BB962C8B-B14F-4D97-AF65-F5344CB8AC3E}">
        <p14:creationId xmlns:p14="http://schemas.microsoft.com/office/powerpoint/2010/main" val="545437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B1C9-8D07-48E7-A87F-3E7ABF76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Karst Risk Map (NS)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6BE110-0E2A-4D9E-B18E-0499F30AA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67" t="26761" r="29955" b="19001"/>
          <a:stretch/>
        </p:blipFill>
        <p:spPr>
          <a:xfrm>
            <a:off x="2470244" y="1641723"/>
            <a:ext cx="5176259" cy="37601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0ED98-6F90-471C-9AB8-562531BF2F66}"/>
              </a:ext>
            </a:extLst>
          </p:cNvPr>
          <p:cNvSpPr txBox="1"/>
          <p:nvPr/>
        </p:nvSpPr>
        <p:spPr>
          <a:xfrm>
            <a:off x="5900587" y="4838131"/>
            <a:ext cx="2912110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Source: NS Energy and Mines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6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6CF35-78B5-4E23-BDA8-E1A317B8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Coastal Erosion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Admiral’s Beach (NL)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34674F-855E-4D11-B67D-66E1863FE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43" t="23202" r="11250" b="11530"/>
          <a:stretch/>
        </p:blipFill>
        <p:spPr>
          <a:xfrm>
            <a:off x="1820144" y="1655677"/>
            <a:ext cx="5344931" cy="3397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124F0-11B8-4F04-A78B-E4C398413A3E}"/>
              </a:ext>
            </a:extLst>
          </p:cNvPr>
          <p:cNvSpPr txBox="1"/>
          <p:nvPr/>
        </p:nvSpPr>
        <p:spPr>
          <a:xfrm>
            <a:off x="1779206" y="5008729"/>
            <a:ext cx="550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Source: Geological Survey of NL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1DBB-9071-4B28-920E-AB9C029D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3" y="706021"/>
            <a:ext cx="8794985" cy="975314"/>
          </a:xfrm>
        </p:spPr>
        <p:txBody>
          <a:bodyPr/>
          <a:lstStyle/>
          <a:p>
            <a:pPr algn="ctr"/>
            <a:r>
              <a:rPr lang="en-CA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85DA-1ABB-4CB2-BB51-7C57F44D1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Our team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What are </a:t>
            </a:r>
            <a:r>
              <a:rPr lang="en-CA" dirty="0" err="1"/>
              <a:t>GeoHazards</a:t>
            </a:r>
            <a:r>
              <a:rPr lang="en-CA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Climate Change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Some common </a:t>
            </a:r>
            <a:r>
              <a:rPr lang="en-CA" dirty="0" err="1"/>
              <a:t>GeoHazards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Why consider them?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Assessment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Multi-Hazard mapping for Conception Bay South and Ferryland (NL)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What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05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0F03-50C7-4E40-906F-9BB382E0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4000" dirty="0"/>
              <a:t>Coastal Erosion</a:t>
            </a:r>
            <a:br>
              <a:rPr lang="en-CA" sz="4000" dirty="0"/>
            </a:br>
            <a:r>
              <a:rPr lang="en-CA" sz="3000" dirty="0">
                <a:solidFill>
                  <a:schemeClr val="bg2">
                    <a:lumMod val="50000"/>
                  </a:schemeClr>
                </a:solidFill>
              </a:rPr>
              <a:t>Pointe Verde (NL)</a:t>
            </a:r>
            <a:r>
              <a:rPr lang="en-CA" sz="3000" dirty="0"/>
              <a:t> </a:t>
            </a:r>
            <a:endParaRPr lang="en-US" sz="3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9E1853-7C85-479D-933C-154CEC67A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55" y="1845696"/>
            <a:ext cx="4340245" cy="27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41638-480B-4806-9B9C-95469CB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90" y="2306469"/>
            <a:ext cx="4144278" cy="27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3C2E4-71AB-40C4-A07D-C7DE0E8B4D87}"/>
              </a:ext>
            </a:extLst>
          </p:cNvPr>
          <p:cNvSpPr txBox="1"/>
          <p:nvPr/>
        </p:nvSpPr>
        <p:spPr>
          <a:xfrm>
            <a:off x="3862321" y="1845696"/>
            <a:ext cx="65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1999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35664-43E8-4640-8567-4F21D4A30847}"/>
              </a:ext>
            </a:extLst>
          </p:cNvPr>
          <p:cNvSpPr txBox="1"/>
          <p:nvPr/>
        </p:nvSpPr>
        <p:spPr>
          <a:xfrm>
            <a:off x="8120421" y="2429299"/>
            <a:ext cx="731547" cy="3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2005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DD77A-4FB3-4200-8154-96B3C9E97D27}"/>
              </a:ext>
            </a:extLst>
          </p:cNvPr>
          <p:cNvSpPr txBox="1"/>
          <p:nvPr/>
        </p:nvSpPr>
        <p:spPr>
          <a:xfrm>
            <a:off x="89802" y="4826681"/>
            <a:ext cx="388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Source: Geological Survey of NL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66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BB25-1B0A-40F2-AF5B-3225AB71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Coastal Sensitivity to Sea Level Rise 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Atlantic Canada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A98B228-8B8B-4D31-8014-599F6F891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0" t="20768" r="33675" b="10685"/>
          <a:stretch/>
        </p:blipFill>
        <p:spPr>
          <a:xfrm>
            <a:off x="1539685" y="1739995"/>
            <a:ext cx="5857406" cy="369181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40BCF3-2C86-487A-80E8-40511B6F0A61}"/>
              </a:ext>
            </a:extLst>
          </p:cNvPr>
          <p:cNvSpPr txBox="1"/>
          <p:nvPr/>
        </p:nvSpPr>
        <p:spPr>
          <a:xfrm>
            <a:off x="5104262" y="5076967"/>
            <a:ext cx="367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Source: Natural Resources Canada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13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E380-C7DC-4E23-8A1C-A7C15BFF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STORM SURGE </a:t>
            </a:r>
            <a:br>
              <a:rPr lang="en-CA" dirty="0"/>
            </a:br>
            <a:r>
              <a:rPr lang="en-CA" sz="2700" dirty="0">
                <a:solidFill>
                  <a:schemeClr val="bg2">
                    <a:lumMod val="50000"/>
                  </a:schemeClr>
                </a:solidFill>
              </a:rPr>
              <a:t>Ferryland(NL) during Hurricane Larry, October 2021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5EC32-C1F1-4135-B89D-441CE280F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51" t="34912" r="33286" b="13939"/>
          <a:stretch/>
        </p:blipFill>
        <p:spPr>
          <a:xfrm>
            <a:off x="1364772" y="1655677"/>
            <a:ext cx="6969591" cy="34758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7FBC1-54B5-4C77-A6ED-4CAFA196F94F}"/>
              </a:ext>
            </a:extLst>
          </p:cNvPr>
          <p:cNvSpPr txBox="1"/>
          <p:nvPr/>
        </p:nvSpPr>
        <p:spPr>
          <a:xfrm>
            <a:off x="1514901" y="5172500"/>
            <a:ext cx="630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Source: Colony of Avalon Facebook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0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58FA-B03B-4654-8ABA-2F2C685A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4000" dirty="0"/>
              <a:t>TSUNAMI – St Lawrence (NL)</a:t>
            </a:r>
            <a:br>
              <a:rPr lang="en-CA" dirty="0"/>
            </a:br>
            <a:r>
              <a:rPr lang="en-CA" sz="3000" dirty="0">
                <a:solidFill>
                  <a:schemeClr val="bg2">
                    <a:lumMod val="50000"/>
                  </a:schemeClr>
                </a:solidFill>
              </a:rPr>
              <a:t>1929 Grand Banks Earthquake</a:t>
            </a:r>
            <a:endParaRPr lang="en-US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F4F2AD-0789-42E5-8E00-EE443B07AA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600" t="13411" r="12122" b="3915"/>
          <a:stretch/>
        </p:blipFill>
        <p:spPr>
          <a:xfrm>
            <a:off x="636104" y="1970540"/>
            <a:ext cx="3935896" cy="315805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1EAA34-5D22-42CC-9514-F39BD7CBA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82" t="25094" r="51454" b="9713"/>
          <a:stretch/>
        </p:blipFill>
        <p:spPr>
          <a:xfrm>
            <a:off x="4691270" y="1842056"/>
            <a:ext cx="4094921" cy="335297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68F502-5948-46DC-BD03-A6454BDD93DC}"/>
              </a:ext>
            </a:extLst>
          </p:cNvPr>
          <p:cNvSpPr txBox="1"/>
          <p:nvPr/>
        </p:nvSpPr>
        <p:spPr>
          <a:xfrm>
            <a:off x="636104" y="5158851"/>
            <a:ext cx="783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Sources: Geological Survey of NL;	         Natural Resources Canada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73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26CE25-0003-45D7-B4C1-D2EEB945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" y="680361"/>
            <a:ext cx="8967108" cy="1373725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So, what do </a:t>
            </a:r>
            <a:r>
              <a:rPr lang="en-CA" dirty="0" err="1"/>
              <a:t>GeoHazards</a:t>
            </a:r>
            <a:r>
              <a:rPr lang="en-CA" dirty="0"/>
              <a:t> and Climate Change </a:t>
            </a:r>
            <a:br>
              <a:rPr lang="en-CA" dirty="0"/>
            </a:br>
            <a:r>
              <a:rPr lang="en-CA" dirty="0"/>
              <a:t>have to do with </a:t>
            </a:r>
            <a:br>
              <a:rPr lang="en-CA" dirty="0"/>
            </a:br>
            <a:r>
              <a:rPr lang="en-CA" dirty="0"/>
              <a:t>Asset Management ????</a:t>
            </a:r>
            <a:endParaRPr lang="en-US" dirty="0"/>
          </a:p>
        </p:txBody>
      </p:sp>
      <p:pic>
        <p:nvPicPr>
          <p:cNvPr id="11" name="Content Placeholder 10" descr="Confused Bee">
            <a:extLst>
              <a:ext uri="{FF2B5EF4-FFF2-40B4-BE49-F238E27FC236}">
                <a16:creationId xmlns:a16="http://schemas.microsoft.com/office/drawing/2014/main" id="{BD61EDA2-6171-4743-BBCA-B28A59DB3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412" y="2125731"/>
            <a:ext cx="3263831" cy="3263831"/>
          </a:xfrm>
        </p:spPr>
      </p:pic>
    </p:spTree>
    <p:extLst>
      <p:ext uri="{BB962C8B-B14F-4D97-AF65-F5344CB8AC3E}">
        <p14:creationId xmlns:p14="http://schemas.microsoft.com/office/powerpoint/2010/main" val="176171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879F-0565-430C-AF96-B67B7196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" y="680362"/>
            <a:ext cx="8794985" cy="1466490"/>
          </a:xfrm>
        </p:spPr>
        <p:txBody>
          <a:bodyPr>
            <a:noAutofit/>
          </a:bodyPr>
          <a:lstStyle/>
          <a:p>
            <a:pPr marL="0" marR="115320" indent="0" algn="ctr">
              <a:lnSpc>
                <a:spcPct val="100000"/>
              </a:lnSpc>
              <a:buNone/>
            </a:pPr>
            <a:r>
              <a:rPr lang="en-US" sz="3200" i="0" u="none" strike="noStrike" baseline="0" dirty="0"/>
              <a:t>“The purpose of </a:t>
            </a:r>
            <a:r>
              <a:rPr lang="en-US" sz="3200" dirty="0"/>
              <a:t>A</a:t>
            </a:r>
            <a:r>
              <a:rPr lang="en-US" sz="3200" i="0" u="none" strike="noStrike" baseline="0" dirty="0"/>
              <a:t>sset Management is to ensure </a:t>
            </a:r>
            <a:r>
              <a:rPr lang="en-US" sz="3200" b="1" i="0" strike="noStrike" baseline="0" dirty="0"/>
              <a:t>Sustainable Delivery of Services</a:t>
            </a:r>
            <a:r>
              <a:rPr lang="en-US" sz="3200" i="0" u="none" strike="noStrike" baseline="0" dirty="0"/>
              <a:t>, by managing service, cost, and risk. “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70A9E7-DB8C-4548-92A7-537CA5B8C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321" y="2342462"/>
            <a:ext cx="2762111" cy="266040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D92E7-2E6F-48FB-9256-100B379F6894}"/>
              </a:ext>
            </a:extLst>
          </p:cNvPr>
          <p:cNvSpPr txBox="1"/>
          <p:nvPr/>
        </p:nvSpPr>
        <p:spPr>
          <a:xfrm>
            <a:off x="176892" y="5155098"/>
            <a:ext cx="879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Climate Risk Institute, Infrastructure Resiliency Professional credentialling program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90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F4902E6-9140-4E52-A2BF-5DB8930B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52F1702-9CFE-4077-8D4D-25D1ADCD8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474A2B5-55E2-4F2B-9623-15D55DFB2B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491644"/>
              </p:ext>
            </p:extLst>
          </p:nvPr>
        </p:nvGraphicFramePr>
        <p:xfrm>
          <a:off x="516829" y="1749289"/>
          <a:ext cx="8123588" cy="2704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3A467E2-3668-4411-BB5A-39852E82F5B1}"/>
              </a:ext>
            </a:extLst>
          </p:cNvPr>
          <p:cNvSpPr txBox="1"/>
          <p:nvPr/>
        </p:nvSpPr>
        <p:spPr>
          <a:xfrm>
            <a:off x="3193773" y="2133603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Resilient Infrastructure </a:t>
            </a:r>
          </a:p>
          <a:p>
            <a:pPr algn="ctr"/>
            <a:r>
              <a:rPr lang="en-CA" sz="2400" dirty="0"/>
              <a:t>&amp;</a:t>
            </a:r>
          </a:p>
          <a:p>
            <a:pPr algn="ctr"/>
            <a:r>
              <a:rPr lang="en-CA" sz="2400" dirty="0"/>
              <a:t>Sustainable Service Delivery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1301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C130-A225-4F09-A890-49C90701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C5C8D-2A5A-41C7-8D69-6561056C4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CA" sz="3600" dirty="0"/>
              <a:t>In view of the potential for catastrophic outcomes of geological disasters on municipal service delivery, </a:t>
            </a:r>
            <a:r>
              <a:rPr lang="en-CA" sz="3600" dirty="0" err="1"/>
              <a:t>GeoHazard</a:t>
            </a:r>
            <a:r>
              <a:rPr lang="en-CA" sz="3600" dirty="0"/>
              <a:t> considerations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A" sz="3600" dirty="0"/>
              <a:t>should be key inputs to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A" sz="3600" dirty="0"/>
              <a:t>Climate Change Risk Assessments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69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567AB-41D4-4CA0-B4DD-2809CCC1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Risk Matrix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53E441-ADA9-42C7-AD8B-F55FC0994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14" r="15116" b="12326"/>
          <a:stretch/>
        </p:blipFill>
        <p:spPr>
          <a:xfrm>
            <a:off x="1526116" y="1937982"/>
            <a:ext cx="6684289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2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EEBF-FC6A-475F-A056-8E3AC687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1: Surficial Geology (i.e. soils over bedrock)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FF3FB8-A8F1-47CE-BDCF-FE2968CF5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93" y="1655676"/>
            <a:ext cx="8475788" cy="3733903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0578E-BAC9-4422-8678-B3A41961D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800" y="1655677"/>
            <a:ext cx="5390689" cy="38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9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3022-0FA6-4E59-AFA6-E411354B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Martin </a:t>
            </a:r>
            <a:r>
              <a:rPr lang="en-CA" dirty="0" err="1"/>
              <a:t>Batterson</a:t>
            </a:r>
            <a:r>
              <a:rPr lang="en-CA" dirty="0"/>
              <a:t>, Ph.D., </a:t>
            </a:r>
            <a:r>
              <a:rPr lang="en-CA" dirty="0" err="1"/>
              <a:t>P.Geo</a:t>
            </a:r>
            <a:r>
              <a:rPr lang="en-CA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253755-2574-48DD-85F1-4D5F1558F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10"/>
          <a:stretch/>
        </p:blipFill>
        <p:spPr>
          <a:xfrm>
            <a:off x="1296742" y="1655677"/>
            <a:ext cx="666055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25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84CDA-39AC-4A79-BB09-FCA76354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2: Bedrock Geology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CDDCF-FF37-48A6-A70C-CA33E9606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00" y="1656000"/>
            <a:ext cx="539043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99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E25D-D7DD-4152-8809-770E4C07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3: Digital Elevation Model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8BD459-794F-4702-BA7F-DE742EA94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00" y="1656000"/>
            <a:ext cx="5441168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1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48C8-72C7-47B3-825A-8EFBF11E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4: Slope Classification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A80788-5BEF-45E5-AA54-A18D4D4C4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00" y="1656000"/>
            <a:ext cx="539043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45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60EB-8208-4763-A439-3602B21F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5: Elevation Classification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8E223C-D4DE-4319-9D1D-4A480CFC8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923" y="1656000"/>
            <a:ext cx="539043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0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88D9-B345-4150-B04D-38E8017F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6: Map Historical Geological Events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E5997B-5C62-44AF-87EA-34A40F6FD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200" y="1656000"/>
            <a:ext cx="5390434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2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B773-347C-47C7-BFBA-5E54BDC4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7: Apply a Factor Score…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BEDA53-9DB2-4612-A54C-5E7F950944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59844" y="2118360"/>
          <a:ext cx="4029075" cy="2978468"/>
        </p:xfrm>
        <a:graphic>
          <a:graphicData uri="http://schemas.openxmlformats.org/drawingml/2006/table">
            <a:tbl>
              <a:tblPr firstRow="1" firstCol="1" lastCol="1" bandRow="1" bandCol="1"/>
              <a:tblGrid>
                <a:gridCol w="2920365">
                  <a:extLst>
                    <a:ext uri="{9D8B030D-6E8A-4147-A177-3AD203B41FA5}">
                      <a16:colId xmlns:a16="http://schemas.microsoft.com/office/drawing/2014/main" val="4007200815"/>
                    </a:ext>
                  </a:extLst>
                </a:gridCol>
                <a:gridCol w="1108710">
                  <a:extLst>
                    <a:ext uri="{9D8B030D-6E8A-4147-A177-3AD203B41FA5}">
                      <a16:colId xmlns:a16="http://schemas.microsoft.com/office/drawing/2014/main" val="3715113479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LAYER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FACTOR SCORE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89749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Slope (0 - 20.00</a:t>
                      </a: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5441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Slope (20.01</a:t>
                      </a: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- 45.00</a:t>
                      </a: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88176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Slope (&gt; 45.01</a:t>
                      </a: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6281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 Occurrence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49546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Within 20-year flood zone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3077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Within 100-year flood zone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1824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Below 2 m asl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8621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Between 2 m and 4 m asl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22944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Within 20 m (protected coast) or 40 m (exposed coast) of edge of cliff composed of unconsolidated sediment. Includes adjacent cliff.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9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12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4CF1-366D-45E5-A14C-5045B950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METHODS</a:t>
            </a:r>
            <a:br>
              <a:rPr lang="en-CA" dirty="0"/>
            </a:b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…to create a Multi-Hazard Vulnerability Map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79EDCF-9823-4768-BEA0-69267A449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200" y="1656000"/>
            <a:ext cx="5390434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23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ADDB46-62D4-49FC-8292-8C07C290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Conception Bay South (NL)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4F76E1-8F79-43C0-95F5-B9AA513C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EF677D8-9B10-461E-AE00-565F0AF403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0149" t="18719" r="31562" b="9229"/>
          <a:stretch/>
        </p:blipFill>
        <p:spPr>
          <a:xfrm>
            <a:off x="4253978" y="682388"/>
            <a:ext cx="4450983" cy="4708478"/>
          </a:xfrm>
        </p:spPr>
      </p:pic>
    </p:spTree>
    <p:extLst>
      <p:ext uri="{BB962C8B-B14F-4D97-AF65-F5344CB8AC3E}">
        <p14:creationId xmlns:p14="http://schemas.microsoft.com/office/powerpoint/2010/main" val="2253690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4694-7B79-4B1D-A416-A2FCE9C9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So, what does a town do with this info???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C22B-E6D2-4904-8FF3-EC9BEE18F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Land Use Planning/Development Control</a:t>
            </a:r>
          </a:p>
          <a:p>
            <a:pPr lvl="2">
              <a:lnSpc>
                <a:spcPct val="100000"/>
              </a:lnSpc>
            </a:pPr>
            <a:r>
              <a:rPr lang="en-CA" sz="2000" dirty="0"/>
              <a:t>Require developers to undertake site-specific geological/geotechnical investigations in areas identified as being vulnerable to </a:t>
            </a:r>
            <a:r>
              <a:rPr lang="en-CA" sz="2000" dirty="0" err="1"/>
              <a:t>GeoHazards</a:t>
            </a:r>
            <a:r>
              <a:rPr lang="en-CA" dirty="0"/>
              <a:t>.</a:t>
            </a:r>
          </a:p>
          <a:p>
            <a:r>
              <a:rPr lang="en-CA" dirty="0"/>
              <a:t>Support successful applications for government funding (e.g. MAMP, ICIP, </a:t>
            </a:r>
            <a:r>
              <a:rPr lang="en-CA" dirty="0" err="1"/>
              <a:t>etc</a:t>
            </a:r>
            <a:r>
              <a:rPr lang="en-CA" dirty="0"/>
              <a:t>)</a:t>
            </a:r>
          </a:p>
          <a:p>
            <a:r>
              <a:rPr lang="en-CA" dirty="0"/>
              <a:t>Effective, proactive management of its engineered and natural assets.</a:t>
            </a:r>
          </a:p>
        </p:txBody>
      </p:sp>
    </p:spTree>
    <p:extLst>
      <p:ext uri="{BB962C8B-B14F-4D97-AF65-F5344CB8AC3E}">
        <p14:creationId xmlns:p14="http://schemas.microsoft.com/office/powerpoint/2010/main" val="2099921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0658A6-FA16-4861-82E9-9DDF23E5E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2" r="16874"/>
          <a:stretch/>
        </p:blipFill>
        <p:spPr>
          <a:xfrm>
            <a:off x="4301567" y="1647452"/>
            <a:ext cx="1734793" cy="1950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201F0-8CC9-4A8A-897F-FB802D8DA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QUESTIONS?</a:t>
            </a:r>
            <a:br>
              <a:rPr lang="en-CA" dirty="0"/>
            </a:b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DA57E6-D155-4779-A9A6-8D4DDA1C35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6213" y="1485205"/>
            <a:ext cx="4338637" cy="3253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63B10-119A-4306-AD44-B850C9320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360" y="1478978"/>
            <a:ext cx="2935517" cy="1950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FE403-2021-408E-A192-A0354E200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2" y="3720485"/>
            <a:ext cx="1986752" cy="149006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B41914-4DE6-4696-A3D4-DA97707535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b="12750"/>
          <a:stretch/>
        </p:blipFill>
        <p:spPr>
          <a:xfrm>
            <a:off x="6669889" y="3557351"/>
            <a:ext cx="2297898" cy="1473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2A635C-9B29-4261-8B76-3DF707CCC74B}"/>
              </a:ext>
            </a:extLst>
          </p:cNvPr>
          <p:cNvSpPr txBox="1"/>
          <p:nvPr/>
        </p:nvSpPr>
        <p:spPr>
          <a:xfrm>
            <a:off x="450574" y="5030729"/>
            <a:ext cx="412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Pictures of Ferryland, NL (source: Google)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2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F6E2-F2C4-40DC-8F65-630CB082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Karl Keough, M.Sc., MES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4072A0-C478-439E-A274-85A23CDF0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68"/>
          <a:stretch/>
        </p:blipFill>
        <p:spPr>
          <a:xfrm>
            <a:off x="1296000" y="1655676"/>
            <a:ext cx="608757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29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99DB8-D9EA-4E3A-B83F-3B81D36E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THANK YOU!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5B9E7-6E9E-4054-9375-FA5306F77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CA" sz="2800" dirty="0">
              <a:solidFill>
                <a:srgbClr val="2F5496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CA" sz="2800" dirty="0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Michel Wawrzkow, </a:t>
            </a:r>
            <a:r>
              <a:rPr lang="en-CA" sz="2800" dirty="0" err="1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P.Eng</a:t>
            </a:r>
            <a:r>
              <a:rPr lang="en-CA" sz="2800" dirty="0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en-CA" sz="2800" dirty="0" err="1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P.Geo</a:t>
            </a:r>
            <a:r>
              <a:rPr lang="en-CA" sz="2800" dirty="0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2F5496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Principal Geological/Environmental Engineer and Geoscientist</a:t>
            </a:r>
            <a:endParaRPr lang="en-CA" sz="1400" dirty="0">
              <a:solidFill>
                <a:srgbClr val="2F5496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CA" sz="2000" dirty="0">
              <a:solidFill>
                <a:srgbClr val="2F5496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CA" sz="2000" dirty="0">
              <a:solidFill>
                <a:srgbClr val="2F5496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CA" sz="2800" dirty="0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MW &amp; Associates Inc.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2F5496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6 </a:t>
            </a:r>
            <a:r>
              <a:rPr lang="en-CA" sz="1400" dirty="0" err="1">
                <a:solidFill>
                  <a:srgbClr val="2F5496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Stoneyhouse</a:t>
            </a:r>
            <a:r>
              <a:rPr lang="en-CA" sz="1400" dirty="0">
                <a:solidFill>
                  <a:srgbClr val="2F5496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Street, St John’s (NL), A1B 2T6</a:t>
            </a:r>
            <a:endParaRPr lang="en-CA" sz="1400" dirty="0">
              <a:solidFill>
                <a:srgbClr val="2F5496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CA" sz="1400" dirty="0">
                <a:solidFill>
                  <a:srgbClr val="2F5496"/>
                </a:solidFill>
                <a:latin typeface="Monotype Corsiva" panose="03010101010201010101" pitchFamily="66" charset="0"/>
                <a:ea typeface="Calibri" panose="020F0502020204030204" pitchFamily="34" charset="0"/>
                <a:hlinkClick r:id="rId2"/>
              </a:rPr>
              <a:t>mwawrzkow@bellaliant.net</a:t>
            </a:r>
            <a:endParaRPr lang="en-CA" sz="1400" dirty="0">
              <a:solidFill>
                <a:srgbClr val="2F5496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CA" sz="1400" dirty="0">
                <a:solidFill>
                  <a:srgbClr val="2F5496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709-730-4155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02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D8E9-629E-4970-A46C-30B23402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" y="839386"/>
            <a:ext cx="8794985" cy="788075"/>
          </a:xfrm>
        </p:spPr>
        <p:txBody>
          <a:bodyPr/>
          <a:lstStyle/>
          <a:p>
            <a:pPr algn="ctr"/>
            <a:r>
              <a:rPr lang="en-US" dirty="0"/>
              <a:t>Michel Wawrzkow, P.Eng., </a:t>
            </a:r>
            <a:r>
              <a:rPr lang="en-US" dirty="0" err="1"/>
              <a:t>P.Geo</a:t>
            </a:r>
            <a:r>
              <a:rPr lang="en-US" dirty="0"/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8F188D-5037-4EAD-BF4E-2584C5975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478" y="1678097"/>
            <a:ext cx="6537110" cy="347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5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C7819-CC88-4044-92F5-04AF5E38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What are </a:t>
            </a:r>
            <a:r>
              <a:rPr lang="en-CA" dirty="0" err="1"/>
              <a:t>GeoHazards</a:t>
            </a:r>
            <a:r>
              <a:rPr lang="en-CA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7AA8-0011-4A9E-9CE6-832C9F1D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74650" lvl="1" indent="0">
              <a:buNone/>
            </a:pPr>
            <a:endParaRPr lang="en-CA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lvl="1" indent="0">
              <a:buNone/>
            </a:pPr>
            <a:endParaRPr lang="en-CA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lvl="1" indent="0">
              <a:buNone/>
            </a:pPr>
            <a:r>
              <a:rPr lang="en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those hazards that have a geological component and include flooding and mass movements, commonly on steep (&gt;20°) slopes.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34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81DD-4370-4773-AA88-BC6DCD6D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C186F-DE54-450B-BDA3-882C758A2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76" y="1825625"/>
            <a:ext cx="8794985" cy="3563954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Slope Failures</a:t>
            </a:r>
          </a:p>
          <a:p>
            <a:pPr lvl="1"/>
            <a:r>
              <a:rPr lang="en-CA" dirty="0"/>
              <a:t>Rock falls</a:t>
            </a:r>
          </a:p>
          <a:p>
            <a:pPr lvl="1"/>
            <a:r>
              <a:rPr lang="en-CA" dirty="0"/>
              <a:t>Landslides</a:t>
            </a:r>
          </a:p>
          <a:p>
            <a:pPr lvl="1"/>
            <a:r>
              <a:rPr lang="en-CA" dirty="0"/>
              <a:t>Avalanches</a:t>
            </a:r>
          </a:p>
          <a:p>
            <a:r>
              <a:rPr lang="en-CA" dirty="0"/>
              <a:t>Sinkholes</a:t>
            </a:r>
          </a:p>
          <a:p>
            <a:r>
              <a:rPr lang="en-CA" dirty="0"/>
              <a:t>Coastal erosion</a:t>
            </a:r>
          </a:p>
          <a:p>
            <a:r>
              <a:rPr lang="en-CA" dirty="0"/>
              <a:t>Coastal flooding</a:t>
            </a:r>
          </a:p>
          <a:p>
            <a:r>
              <a:rPr lang="en-CA" dirty="0"/>
              <a:t>Storm surges</a:t>
            </a:r>
          </a:p>
          <a:p>
            <a:r>
              <a:rPr lang="en-CA" dirty="0"/>
              <a:t>Inland flooding </a:t>
            </a:r>
          </a:p>
          <a:p>
            <a:r>
              <a:rPr lang="en-CA" dirty="0"/>
              <a:t>Tsunamis</a:t>
            </a:r>
          </a:p>
          <a:p>
            <a:r>
              <a:rPr lang="en-CA" dirty="0"/>
              <a:t>Earthquakes</a:t>
            </a:r>
          </a:p>
          <a:p>
            <a:r>
              <a:rPr lang="en-CA" dirty="0"/>
              <a:t>Volcanoes</a:t>
            </a:r>
          </a:p>
          <a:p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57F70B9-48BC-4665-B74B-2E26E01EB496}"/>
              </a:ext>
            </a:extLst>
          </p:cNvPr>
          <p:cNvSpPr/>
          <p:nvPr/>
        </p:nvSpPr>
        <p:spPr>
          <a:xfrm>
            <a:off x="2186611" y="1934817"/>
            <a:ext cx="516832" cy="2319131"/>
          </a:xfrm>
          <a:prstGeom prst="rightBrace">
            <a:avLst>
              <a:gd name="adj1" fmla="val 8333"/>
              <a:gd name="adj2" fmla="val 526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ABF6E-117C-4100-AEBB-EA80A8C87B1A}"/>
              </a:ext>
            </a:extLst>
          </p:cNvPr>
          <p:cNvSpPr txBox="1"/>
          <p:nvPr/>
        </p:nvSpPr>
        <p:spPr>
          <a:xfrm>
            <a:off x="2716695" y="2872409"/>
            <a:ext cx="575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FF0000"/>
                </a:solidFill>
              </a:rPr>
              <a:t>Exacerbated by Climate Change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84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0AB7-9AE5-4B9C-A398-38574C88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 why CLIMATE CHANGE ?????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23F0F-C130-4A92-8457-57E2047C7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2600" b="1" dirty="0">
                <a:solidFill>
                  <a:srgbClr val="0070C0"/>
                </a:solidFill>
              </a:rPr>
              <a:t>It’s all about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2400" dirty="0"/>
              <a:t>Climate projections indicate It will generally get wetter throughout Atlantic Canada because of Climate Change!</a:t>
            </a:r>
          </a:p>
          <a:p>
            <a:pPr marL="0" indent="0">
              <a:buNone/>
            </a:pPr>
            <a:endParaRPr lang="en-CA" dirty="0"/>
          </a:p>
          <a:p>
            <a:pPr lvl="1"/>
            <a:r>
              <a:rPr lang="en-CA" dirty="0"/>
              <a:t>Sea levels are rising</a:t>
            </a:r>
          </a:p>
          <a:p>
            <a:pPr lvl="1"/>
            <a:r>
              <a:rPr lang="en-CA" dirty="0"/>
              <a:t>Annual precipitation will increase</a:t>
            </a:r>
          </a:p>
          <a:p>
            <a:pPr lvl="1"/>
            <a:r>
              <a:rPr lang="en-CA" dirty="0"/>
              <a:t>Storms will be more frequent and intense</a:t>
            </a:r>
          </a:p>
          <a:p>
            <a:pPr lvl="1"/>
            <a:r>
              <a:rPr lang="en-CA" dirty="0"/>
              <a:t>More rain-on-snow events</a:t>
            </a:r>
          </a:p>
          <a:p>
            <a:pPr marL="457200" lvl="1" indent="0">
              <a:buNone/>
            </a:pPr>
            <a:endParaRPr lang="en-CA" sz="3200" b="1" dirty="0">
              <a:solidFill>
                <a:srgbClr val="FF0000"/>
              </a:solidFill>
            </a:endParaRPr>
          </a:p>
          <a:p>
            <a:pPr marL="457200" lvl="1" indent="0" algn="ctr">
              <a:buNone/>
            </a:pPr>
            <a:r>
              <a:rPr lang="en-US" sz="3200" b="1" dirty="0"/>
              <a:t>HOWEVER…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CA" dirty="0"/>
          </a:p>
        </p:txBody>
      </p:sp>
      <p:pic>
        <p:nvPicPr>
          <p:cNvPr id="7" name="Graphic 6" descr="Handwashing outline">
            <a:extLst>
              <a:ext uri="{FF2B5EF4-FFF2-40B4-BE49-F238E27FC236}">
                <a16:creationId xmlns:a16="http://schemas.microsoft.com/office/drawing/2014/main" id="{67205E90-F795-407D-B2A7-7F5D56C1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5661" y="1815056"/>
            <a:ext cx="914400" cy="914400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136BB9AF-AD61-40EE-B7E0-A3EE911069F0}"/>
              </a:ext>
            </a:extLst>
          </p:cNvPr>
          <p:cNvSpPr/>
          <p:nvPr/>
        </p:nvSpPr>
        <p:spPr>
          <a:xfrm>
            <a:off x="3684103" y="4002158"/>
            <a:ext cx="715618" cy="7023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51684-81D3-43D5-BBB4-C7C6D316D1C1}"/>
              </a:ext>
            </a:extLst>
          </p:cNvPr>
          <p:cNvSpPr txBox="1"/>
          <p:nvPr/>
        </p:nvSpPr>
        <p:spPr>
          <a:xfrm>
            <a:off x="4293705" y="4035288"/>
            <a:ext cx="292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“Atmospheric River”,</a:t>
            </a:r>
          </a:p>
          <a:p>
            <a:r>
              <a:rPr lang="en-CA" b="1" dirty="0"/>
              <a:t>“Weather Bombs”, </a:t>
            </a:r>
            <a:r>
              <a:rPr lang="en-CA" b="1" dirty="0" err="1"/>
              <a:t>etc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91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F8A4-3051-4A63-8540-EB1FAB5D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CLIMATE CHANGE…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03965-2864-4BFD-BF3C-018D5817C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63393"/>
            <a:ext cx="8794985" cy="356395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CA" sz="3100" dirty="0"/>
              <a:t>…can bring more forest fires and periods of drought</a:t>
            </a:r>
          </a:p>
          <a:p>
            <a:pPr marL="0" indent="0" algn="ctr">
              <a:buNone/>
            </a:pPr>
            <a:endParaRPr lang="en-CA" sz="2800" dirty="0"/>
          </a:p>
          <a:p>
            <a:pPr marL="0" indent="0" algn="ctr">
              <a:buNone/>
            </a:pPr>
            <a:r>
              <a:rPr lang="en-CA" sz="3100" dirty="0"/>
              <a:t>that will cause loss of vegetation (decreased evapotranspiration)</a:t>
            </a:r>
          </a:p>
          <a:p>
            <a:pPr marL="0" indent="0" algn="ctr">
              <a:buNone/>
            </a:pPr>
            <a:endParaRPr lang="en-CA" sz="3100" dirty="0"/>
          </a:p>
          <a:p>
            <a:pPr marL="0" indent="0" algn="ctr">
              <a:buNone/>
            </a:pPr>
            <a:endParaRPr lang="en-CA" sz="2800" dirty="0"/>
          </a:p>
          <a:p>
            <a:pPr marL="0" indent="0" algn="ctr">
              <a:buNone/>
            </a:pPr>
            <a:r>
              <a:rPr lang="en-CA" sz="3100" dirty="0"/>
              <a:t>which can increase groundwater levels and surface runoff during wet periods</a:t>
            </a:r>
          </a:p>
          <a:p>
            <a:pPr marL="0" indent="0" algn="ctr">
              <a:buNone/>
            </a:pPr>
            <a:endParaRPr lang="en-CA" sz="2800" dirty="0"/>
          </a:p>
          <a:p>
            <a:pPr marL="0" indent="0" algn="ctr">
              <a:buNone/>
            </a:pPr>
            <a:endParaRPr lang="en-CA" sz="2800" dirty="0"/>
          </a:p>
          <a:p>
            <a:pPr marL="0" indent="0" algn="ctr">
              <a:buNone/>
            </a:pPr>
            <a:r>
              <a:rPr lang="en-CA" sz="3100" dirty="0"/>
              <a:t>which can make land more vulnerable to </a:t>
            </a:r>
            <a:r>
              <a:rPr lang="en-CA" sz="3100" dirty="0" err="1"/>
              <a:t>GeoHazards</a:t>
            </a:r>
            <a:r>
              <a:rPr lang="en-CA" sz="3100" dirty="0"/>
              <a:t>!</a:t>
            </a:r>
            <a:endParaRPr lang="en-US" sz="31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C1129CD-3764-466A-9F4B-0C1659A2F8AA}"/>
              </a:ext>
            </a:extLst>
          </p:cNvPr>
          <p:cNvSpPr/>
          <p:nvPr/>
        </p:nvSpPr>
        <p:spPr>
          <a:xfrm>
            <a:off x="4103630" y="2244566"/>
            <a:ext cx="468370" cy="341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CF9AE-9410-4A5A-9F09-E320B20D3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795" y="3062950"/>
            <a:ext cx="723726" cy="63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6E7A8-4FE4-485D-9316-193856D5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03" y="4156504"/>
            <a:ext cx="876130" cy="76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5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CCD434F6-6B8B-4048-87B5-890B7FEDD0BE}" vid="{37C9ED31-5598-2143-A85B-53490286C4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4689</TotalTime>
  <Words>829</Words>
  <Application>Microsoft Office PowerPoint</Application>
  <PresentationFormat>On-screen Show (4:3)</PresentationFormat>
  <Paragraphs>153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Monotype Corsiva</vt:lpstr>
      <vt:lpstr>Shree Devanagari 714</vt:lpstr>
      <vt:lpstr>Office Theme</vt:lpstr>
      <vt:lpstr>AIM Network 2021 Asset Management Conference </vt:lpstr>
      <vt:lpstr>OUTLINE</vt:lpstr>
      <vt:lpstr>Martin Batterson, Ph.D., P.Geo.</vt:lpstr>
      <vt:lpstr>Karl Keough, M.Sc., MES</vt:lpstr>
      <vt:lpstr>Michel Wawrzkow, P.Eng., P.Geo.</vt:lpstr>
      <vt:lpstr>What are GeoHazards?</vt:lpstr>
      <vt:lpstr>EXAMPLES</vt:lpstr>
      <vt:lpstr> why CLIMATE CHANGE ?????</vt:lpstr>
      <vt:lpstr>CLIMATE CHANGE…</vt:lpstr>
      <vt:lpstr>Types of Slope Failures</vt:lpstr>
      <vt:lpstr>Rock Toppling/Sliding, St John’s (NL)  Pitts Memorial Drive (Nov 2021)</vt:lpstr>
      <vt:lpstr>Rotational Slump, Daniels Harbour (NL) April 2007</vt:lpstr>
      <vt:lpstr>Landslide, Harbour Breton (NL) August 1973</vt:lpstr>
      <vt:lpstr>PowerPoint Presentation</vt:lpstr>
      <vt:lpstr>… and Avalanches too!!</vt:lpstr>
      <vt:lpstr>SINKHOLES Rideau Street (Ottawa) and Codroy Valley (NL)</vt:lpstr>
      <vt:lpstr>SINKHOLES in karst topography</vt:lpstr>
      <vt:lpstr>Karst Risk Map (NS)</vt:lpstr>
      <vt:lpstr>Coastal Erosion Admiral’s Beach (NL)</vt:lpstr>
      <vt:lpstr>Coastal Erosion Pointe Verde (NL) </vt:lpstr>
      <vt:lpstr>Coastal Sensitivity to Sea Level Rise  Atlantic Canada</vt:lpstr>
      <vt:lpstr>STORM SURGE  Ferryland(NL) during Hurricane Larry, October 2021</vt:lpstr>
      <vt:lpstr>TSUNAMI – St Lawrence (NL) 1929 Grand Banks Earthquake</vt:lpstr>
      <vt:lpstr>So, what do GeoHazards and Climate Change  have to do with  Asset Management ????</vt:lpstr>
      <vt:lpstr>“The purpose of Asset Management is to ensure Sustainable Delivery of Services, by managing service, cost, and risk. “</vt:lpstr>
      <vt:lpstr>PowerPoint Presentation</vt:lpstr>
      <vt:lpstr>PowerPoint Presentation</vt:lpstr>
      <vt:lpstr>Risk Matrix</vt:lpstr>
      <vt:lpstr>METHODS Step 1: Surficial Geology (i.e. soils over bedrock)</vt:lpstr>
      <vt:lpstr>METHODS Step 2: Bedrock Geology</vt:lpstr>
      <vt:lpstr>METHODS Step 3: Digital Elevation Model</vt:lpstr>
      <vt:lpstr>METHODS Step 4: Slope Classification</vt:lpstr>
      <vt:lpstr>METHODS Step 5: Elevation Classification</vt:lpstr>
      <vt:lpstr>METHODS Step 6: Map Historical Geological Events </vt:lpstr>
      <vt:lpstr>METHODS Step 7: Apply a Factor Score…</vt:lpstr>
      <vt:lpstr>METHODS …to create a Multi-Hazard Vulnerability Map</vt:lpstr>
      <vt:lpstr>Conception Bay South (NL)</vt:lpstr>
      <vt:lpstr>So, what does a town do with this info???</vt:lpstr>
      <vt:lpstr>QUESTIONS?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 Network 2019 Asset Management Conference</dc:title>
  <dc:creator>Daisy Foster</dc:creator>
  <cp:lastModifiedBy>Michel Wawrzkow</cp:lastModifiedBy>
  <cp:revision>87</cp:revision>
  <dcterms:created xsi:type="dcterms:W3CDTF">2019-08-02T13:02:14Z</dcterms:created>
  <dcterms:modified xsi:type="dcterms:W3CDTF">2022-03-06T17:51:22Z</dcterms:modified>
</cp:coreProperties>
</file>